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302" r:id="rId3"/>
    <p:sldId id="260" r:id="rId4"/>
    <p:sldId id="259" r:id="rId5"/>
    <p:sldId id="303" r:id="rId6"/>
    <p:sldId id="263" r:id="rId7"/>
    <p:sldId id="264" r:id="rId8"/>
    <p:sldId id="289" r:id="rId9"/>
    <p:sldId id="290" r:id="rId10"/>
    <p:sldId id="291" r:id="rId11"/>
    <p:sldId id="293" r:id="rId12"/>
    <p:sldId id="295" r:id="rId13"/>
    <p:sldId id="296" r:id="rId14"/>
    <p:sldId id="297" r:id="rId15"/>
    <p:sldId id="299" r:id="rId16"/>
    <p:sldId id="300" r:id="rId17"/>
    <p:sldId id="305" r:id="rId18"/>
    <p:sldId id="304" r:id="rId19"/>
    <p:sldId id="306" r:id="rId20"/>
    <p:sldId id="307" r:id="rId21"/>
    <p:sldId id="29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DCE5"/>
    <a:srgbClr val="FCBF10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8EFDA-A1EB-4160-B2CB-FCC72FAF18EC}" v="2" dt="2024-05-26T13:01:56.2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1667" autoAdjust="0"/>
    <p:restoredTop sz="94660"/>
  </p:normalViewPr>
  <p:slideViewPr>
    <p:cSldViewPr snapToGrid="0" showGuides="1">
      <p:cViewPr varScale="1">
        <p:scale>
          <a:sx n="20" d="100"/>
          <a:sy n="20" d="100"/>
        </p:scale>
        <p:origin x="208" y="2496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lini Shankar" userId="83d4d6b6e04c6f23" providerId="LiveId" clId="{0398EFDA-A1EB-4160-B2CB-FCC72FAF18EC}"/>
    <pc:docChg chg="custSel addSld delSld modSld">
      <pc:chgData name="Malini Shankar" userId="83d4d6b6e04c6f23" providerId="LiveId" clId="{0398EFDA-A1EB-4160-B2CB-FCC72FAF18EC}" dt="2024-05-26T13:02:29.855" v="20" actId="403"/>
      <pc:docMkLst>
        <pc:docMk/>
      </pc:docMkLst>
      <pc:sldChg chg="add del">
        <pc:chgData name="Malini Shankar" userId="83d4d6b6e04c6f23" providerId="LiveId" clId="{0398EFDA-A1EB-4160-B2CB-FCC72FAF18EC}" dt="2024-05-26T13:01:50.912" v="1" actId="47"/>
        <pc:sldMkLst>
          <pc:docMk/>
          <pc:sldMk cId="1326818876" sldId="292"/>
        </pc:sldMkLst>
      </pc:sldChg>
      <pc:sldChg chg="delSp modSp add mod">
        <pc:chgData name="Malini Shankar" userId="83d4d6b6e04c6f23" providerId="LiveId" clId="{0398EFDA-A1EB-4160-B2CB-FCC72FAF18EC}" dt="2024-05-26T13:02:29.855" v="20" actId="403"/>
        <pc:sldMkLst>
          <pc:docMk/>
          <pc:sldMk cId="3036680651" sldId="292"/>
        </pc:sldMkLst>
        <pc:spChg chg="del">
          <ac:chgData name="Malini Shankar" userId="83d4d6b6e04c6f23" providerId="LiveId" clId="{0398EFDA-A1EB-4160-B2CB-FCC72FAF18EC}" dt="2024-05-26T13:01:59.793" v="3" actId="478"/>
          <ac:spMkLst>
            <pc:docMk/>
            <pc:sldMk cId="3036680651" sldId="292"/>
            <ac:spMk id="2" creationId="{F4CA8B90-21B4-3CCC-663B-8BCC6EEA6F32}"/>
          </ac:spMkLst>
        </pc:spChg>
        <pc:spChg chg="mod">
          <ac:chgData name="Malini Shankar" userId="83d4d6b6e04c6f23" providerId="LiveId" clId="{0398EFDA-A1EB-4160-B2CB-FCC72FAF18EC}" dt="2024-05-26T13:02:29.855" v="20" actId="403"/>
          <ac:spMkLst>
            <pc:docMk/>
            <pc:sldMk cId="3036680651" sldId="292"/>
            <ac:spMk id="9" creationId="{FFC0C14B-A95B-B88F-D843-3CF3C252AE9E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6A963C-BE6E-4E0E-8DD6-A9474EA0C8F8}" type="doc">
      <dgm:prSet loTypeId="urn:microsoft.com/office/officeart/2005/8/layout/vList2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IN"/>
        </a:p>
      </dgm:t>
    </dgm:pt>
    <dgm:pt modelId="{D4E028D1-3554-4554-BBF4-9A8C2FC1110F}">
      <dgm:prSet phldrT="[Text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r>
            <a:rPr lang="en-IN" sz="2800" b="1" dirty="0"/>
            <a:t>Objective</a:t>
          </a:r>
        </a:p>
      </dgm:t>
    </dgm:pt>
    <dgm:pt modelId="{A71B5037-A92A-4719-BD93-B4B7D62F3851}" type="parTrans" cxnId="{214BA50F-E137-4B31-9D40-4AE9B6301531}">
      <dgm:prSet/>
      <dgm:spPr/>
      <dgm:t>
        <a:bodyPr/>
        <a:lstStyle/>
        <a:p>
          <a:endParaRPr lang="en-IN"/>
        </a:p>
      </dgm:t>
    </dgm:pt>
    <dgm:pt modelId="{FABDDBE2-B465-4F9E-894B-81CEA3ACAF87}" type="sibTrans" cxnId="{214BA50F-E137-4B31-9D40-4AE9B6301531}">
      <dgm:prSet/>
      <dgm:spPr/>
      <dgm:t>
        <a:bodyPr/>
        <a:lstStyle/>
        <a:p>
          <a:endParaRPr lang="en-IN"/>
        </a:p>
      </dgm:t>
    </dgm:pt>
    <dgm:pt modelId="{52E883A2-CE1F-4EE9-9471-60123A042F7C}">
      <dgm:prSet phldrT="[Text]" custT="1"/>
      <dgm:spPr/>
      <dgm:t>
        <a:bodyPr/>
        <a:lstStyle/>
        <a:p>
          <a:r>
            <a:rPr lang="en-IN" sz="2400" dirty="0">
              <a:solidFill>
                <a:schemeClr val="bg2"/>
              </a:solidFill>
            </a:rPr>
            <a:t>To classify the products into categories</a:t>
          </a:r>
        </a:p>
      </dgm:t>
    </dgm:pt>
    <dgm:pt modelId="{8FCC6E28-EB0C-4EDD-AA81-75D1BDB22640}" type="parTrans" cxnId="{5C34554E-12FD-4FED-A4D4-10F204C744F0}">
      <dgm:prSet/>
      <dgm:spPr/>
      <dgm:t>
        <a:bodyPr/>
        <a:lstStyle/>
        <a:p>
          <a:endParaRPr lang="en-IN"/>
        </a:p>
      </dgm:t>
    </dgm:pt>
    <dgm:pt modelId="{7D74485F-164E-45E1-8E00-335C3B936A7C}" type="sibTrans" cxnId="{5C34554E-12FD-4FED-A4D4-10F204C744F0}">
      <dgm:prSet/>
      <dgm:spPr/>
      <dgm:t>
        <a:bodyPr/>
        <a:lstStyle/>
        <a:p>
          <a:endParaRPr lang="en-IN"/>
        </a:p>
      </dgm:t>
    </dgm:pt>
    <dgm:pt modelId="{86BBDA28-BAB1-4DB5-9D90-6C4F87AB2F9C}">
      <dgm:prSet phldrT="[Text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r>
            <a:rPr lang="en-IN" sz="2800" b="1" dirty="0"/>
            <a:t>Data </a:t>
          </a:r>
        </a:p>
      </dgm:t>
    </dgm:pt>
    <dgm:pt modelId="{5C046CE7-C196-45D3-BF72-9A50006BC6EC}" type="parTrans" cxnId="{5C0A3771-BC59-40C5-81DA-92374FA7EC35}">
      <dgm:prSet/>
      <dgm:spPr/>
      <dgm:t>
        <a:bodyPr/>
        <a:lstStyle/>
        <a:p>
          <a:endParaRPr lang="en-IN"/>
        </a:p>
      </dgm:t>
    </dgm:pt>
    <dgm:pt modelId="{37B5429C-70B6-4F9F-BC01-A131B375E0B4}" type="sibTrans" cxnId="{5C0A3771-BC59-40C5-81DA-92374FA7EC35}">
      <dgm:prSet/>
      <dgm:spPr/>
      <dgm:t>
        <a:bodyPr/>
        <a:lstStyle/>
        <a:p>
          <a:endParaRPr lang="en-IN"/>
        </a:p>
      </dgm:t>
    </dgm:pt>
    <dgm:pt modelId="{375EB96C-C761-47F5-B4B5-A061E2FE9813}">
      <dgm:prSet phldrT="[Text]" custT="1"/>
      <dgm:spPr/>
      <dgm:t>
        <a:bodyPr/>
        <a:lstStyle/>
        <a:p>
          <a:r>
            <a:rPr lang="en-US" sz="2400" dirty="0">
              <a:solidFill>
                <a:schemeClr val="bg2"/>
              </a:solidFill>
            </a:rPr>
            <a:t>Initially trained the model using 1 GB of data but did not achieve the expected accuracy.</a:t>
          </a:r>
          <a:endParaRPr lang="en-IN" sz="2400" dirty="0">
            <a:solidFill>
              <a:schemeClr val="bg2"/>
            </a:solidFill>
          </a:endParaRPr>
        </a:p>
      </dgm:t>
    </dgm:pt>
    <dgm:pt modelId="{3CB51036-726D-4C66-BCA7-F6D8EAA69C8B}" type="parTrans" cxnId="{A52AC6B4-3DF6-451A-8C67-C8CEA4C8C47B}">
      <dgm:prSet/>
      <dgm:spPr/>
      <dgm:t>
        <a:bodyPr/>
        <a:lstStyle/>
        <a:p>
          <a:endParaRPr lang="en-IN"/>
        </a:p>
      </dgm:t>
    </dgm:pt>
    <dgm:pt modelId="{D15999A4-26AC-478B-95CC-7240D91B95E9}" type="sibTrans" cxnId="{A52AC6B4-3DF6-451A-8C67-C8CEA4C8C47B}">
      <dgm:prSet/>
      <dgm:spPr/>
      <dgm:t>
        <a:bodyPr/>
        <a:lstStyle/>
        <a:p>
          <a:endParaRPr lang="en-IN"/>
        </a:p>
      </dgm:t>
    </dgm:pt>
    <dgm:pt modelId="{78A1CFBA-C662-4AF3-8640-1B15E5959FD7}">
      <dgm:prSet phldrT="[Text]"/>
      <dgm:spPr/>
      <dgm:t>
        <a:bodyPr/>
        <a:lstStyle/>
        <a:p>
          <a:endParaRPr lang="en-IN" sz="2100" dirty="0">
            <a:solidFill>
              <a:schemeClr val="bg2"/>
            </a:solidFill>
          </a:endParaRPr>
        </a:p>
      </dgm:t>
    </dgm:pt>
    <dgm:pt modelId="{D6E09FA3-5F5F-4BAC-BE90-0D1DC9620B00}" type="parTrans" cxnId="{388AEC39-3556-46C6-9AA4-6EEA6193A291}">
      <dgm:prSet/>
      <dgm:spPr/>
      <dgm:t>
        <a:bodyPr/>
        <a:lstStyle/>
        <a:p>
          <a:endParaRPr lang="en-IN"/>
        </a:p>
      </dgm:t>
    </dgm:pt>
    <dgm:pt modelId="{93711A63-B212-4E17-8E8E-C09513A9D0EA}" type="sibTrans" cxnId="{388AEC39-3556-46C6-9AA4-6EEA6193A291}">
      <dgm:prSet/>
      <dgm:spPr/>
      <dgm:t>
        <a:bodyPr/>
        <a:lstStyle/>
        <a:p>
          <a:endParaRPr lang="en-IN"/>
        </a:p>
      </dgm:t>
    </dgm:pt>
    <dgm:pt modelId="{062B474A-BAB7-4B28-979B-8FF67F3780CA}">
      <dgm:prSet phldrT="[Text]"/>
      <dgm:spPr/>
      <dgm:t>
        <a:bodyPr/>
        <a:lstStyle/>
        <a:p>
          <a:endParaRPr lang="en-IN" sz="2100" dirty="0">
            <a:solidFill>
              <a:schemeClr val="bg2"/>
            </a:solidFill>
          </a:endParaRPr>
        </a:p>
      </dgm:t>
    </dgm:pt>
    <dgm:pt modelId="{B9AEE083-EE15-474F-8A21-240D33801E07}" type="parTrans" cxnId="{0D82724B-8860-41D2-8533-2BD2AA565C9A}">
      <dgm:prSet/>
      <dgm:spPr/>
      <dgm:t>
        <a:bodyPr/>
        <a:lstStyle/>
        <a:p>
          <a:endParaRPr lang="en-IN"/>
        </a:p>
      </dgm:t>
    </dgm:pt>
    <dgm:pt modelId="{639E24F4-4244-415A-8C30-CA8C3C4AC633}" type="sibTrans" cxnId="{0D82724B-8860-41D2-8533-2BD2AA565C9A}">
      <dgm:prSet/>
      <dgm:spPr/>
      <dgm:t>
        <a:bodyPr/>
        <a:lstStyle/>
        <a:p>
          <a:endParaRPr lang="en-IN"/>
        </a:p>
      </dgm:t>
    </dgm:pt>
    <dgm:pt modelId="{9AE02DAC-88F1-4131-A673-5C515600F97D}">
      <dgm:prSet phldrT="[Text]" custT="1"/>
      <dgm:spPr/>
      <dgm:t>
        <a:bodyPr/>
        <a:lstStyle/>
        <a:p>
          <a:endParaRPr lang="en-IN" sz="2400" dirty="0">
            <a:solidFill>
              <a:schemeClr val="bg2"/>
            </a:solidFill>
          </a:endParaRPr>
        </a:p>
      </dgm:t>
    </dgm:pt>
    <dgm:pt modelId="{2864792F-F70C-4946-9C1D-00881C612945}" type="parTrans" cxnId="{44A5137B-C965-4CF6-9C95-66B756709C1B}">
      <dgm:prSet/>
      <dgm:spPr/>
      <dgm:t>
        <a:bodyPr/>
        <a:lstStyle/>
        <a:p>
          <a:endParaRPr lang="en-IN"/>
        </a:p>
      </dgm:t>
    </dgm:pt>
    <dgm:pt modelId="{8930B55D-61C7-4B8A-B72F-4DA7E054EC9D}" type="sibTrans" cxnId="{44A5137B-C965-4CF6-9C95-66B756709C1B}">
      <dgm:prSet/>
      <dgm:spPr/>
      <dgm:t>
        <a:bodyPr/>
        <a:lstStyle/>
        <a:p>
          <a:endParaRPr lang="en-IN"/>
        </a:p>
      </dgm:t>
    </dgm:pt>
    <dgm:pt modelId="{EA5C547E-FE44-49A5-9B2E-9CC697E8F149}">
      <dgm:prSet phldrT="[Text]" custT="1"/>
      <dgm:spPr/>
      <dgm:t>
        <a:bodyPr/>
        <a:lstStyle/>
        <a:p>
          <a:endParaRPr lang="en-IN" sz="2400" dirty="0">
            <a:solidFill>
              <a:schemeClr val="bg2"/>
            </a:solidFill>
          </a:endParaRPr>
        </a:p>
      </dgm:t>
    </dgm:pt>
    <dgm:pt modelId="{4904D520-A158-4E2C-A055-11624897EE27}" type="parTrans" cxnId="{7164835B-C151-4EED-B4D4-E7F122723BB0}">
      <dgm:prSet/>
      <dgm:spPr/>
      <dgm:t>
        <a:bodyPr/>
        <a:lstStyle/>
        <a:p>
          <a:endParaRPr lang="en-GB"/>
        </a:p>
      </dgm:t>
    </dgm:pt>
    <dgm:pt modelId="{8C0291A8-9974-479A-B589-5AAFA13F7FF2}" type="sibTrans" cxnId="{7164835B-C151-4EED-B4D4-E7F122723BB0}">
      <dgm:prSet/>
      <dgm:spPr/>
      <dgm:t>
        <a:bodyPr/>
        <a:lstStyle/>
        <a:p>
          <a:endParaRPr lang="en-GB"/>
        </a:p>
      </dgm:t>
    </dgm:pt>
    <dgm:pt modelId="{F8610921-FDBF-40B5-90EC-FE6E74664024}">
      <dgm:prSet custT="1"/>
      <dgm:spPr/>
      <dgm:t>
        <a:bodyPr/>
        <a:lstStyle/>
        <a:p>
          <a:r>
            <a:rPr lang="en-US" sz="2400" dirty="0">
              <a:solidFill>
                <a:schemeClr val="bg2"/>
              </a:solidFill>
            </a:rPr>
            <a:t>To improve runtime and data efficiency, aggregated columns and merged categories with the least counts.</a:t>
          </a:r>
          <a:endParaRPr lang="en-IN" sz="2400" dirty="0">
            <a:solidFill>
              <a:schemeClr val="bg2"/>
            </a:solidFill>
          </a:endParaRPr>
        </a:p>
      </dgm:t>
    </dgm:pt>
    <dgm:pt modelId="{46AAF1E0-A254-471F-9410-7701278899CB}" type="parTrans" cxnId="{F6267F89-037B-4429-8738-16B0942DF7F6}">
      <dgm:prSet/>
      <dgm:spPr/>
      <dgm:t>
        <a:bodyPr/>
        <a:lstStyle/>
        <a:p>
          <a:endParaRPr lang="en-IN"/>
        </a:p>
      </dgm:t>
    </dgm:pt>
    <dgm:pt modelId="{A941AB59-4E34-49DF-BCCE-BC28FCEC07C5}" type="sibTrans" cxnId="{F6267F89-037B-4429-8738-16B0942DF7F6}">
      <dgm:prSet/>
      <dgm:spPr/>
      <dgm:t>
        <a:bodyPr/>
        <a:lstStyle/>
        <a:p>
          <a:endParaRPr lang="en-IN"/>
        </a:p>
      </dgm:t>
    </dgm:pt>
    <dgm:pt modelId="{CEDF06A8-ADB1-46DE-9783-3F62FF721033}">
      <dgm:prSet custT="1"/>
      <dgm:spPr/>
      <dgm:t>
        <a:bodyPr/>
        <a:lstStyle/>
        <a:p>
          <a:r>
            <a:rPr lang="en-US" sz="2400" dirty="0">
              <a:solidFill>
                <a:schemeClr val="bg2"/>
              </a:solidFill>
            </a:rPr>
            <a:t>Final dataset size reduced to 300 MB, consisting of 1.9 million rows.</a:t>
          </a:r>
          <a:endParaRPr lang="en-IN" sz="2400" dirty="0">
            <a:solidFill>
              <a:schemeClr val="bg2"/>
            </a:solidFill>
          </a:endParaRPr>
        </a:p>
      </dgm:t>
    </dgm:pt>
    <dgm:pt modelId="{F4591A18-E6F8-413A-A803-7AE511DC4697}" type="parTrans" cxnId="{FA9DE455-642A-4B5A-AFF9-1C7E9178D503}">
      <dgm:prSet/>
      <dgm:spPr/>
      <dgm:t>
        <a:bodyPr/>
        <a:lstStyle/>
        <a:p>
          <a:endParaRPr lang="en-IN"/>
        </a:p>
      </dgm:t>
    </dgm:pt>
    <dgm:pt modelId="{FD86B921-F5A9-4BB7-96AD-442D99B9D83D}" type="sibTrans" cxnId="{FA9DE455-642A-4B5A-AFF9-1C7E9178D503}">
      <dgm:prSet/>
      <dgm:spPr/>
      <dgm:t>
        <a:bodyPr/>
        <a:lstStyle/>
        <a:p>
          <a:endParaRPr lang="en-IN"/>
        </a:p>
      </dgm:t>
    </dgm:pt>
    <dgm:pt modelId="{E9A33031-DCD3-4899-B9EB-993D0B176A78}" type="pres">
      <dgm:prSet presAssocID="{9B6A963C-BE6E-4E0E-8DD6-A9474EA0C8F8}" presName="linear" presStyleCnt="0">
        <dgm:presLayoutVars>
          <dgm:animLvl val="lvl"/>
          <dgm:resizeHandles val="exact"/>
        </dgm:presLayoutVars>
      </dgm:prSet>
      <dgm:spPr/>
    </dgm:pt>
    <dgm:pt modelId="{CDC8B8DE-869A-48D1-96B2-9A0400F88DF0}" type="pres">
      <dgm:prSet presAssocID="{D4E028D1-3554-4554-BBF4-9A8C2FC1110F}" presName="parentText" presStyleLbl="node1" presStyleIdx="0" presStyleCnt="2" custScaleY="57395">
        <dgm:presLayoutVars>
          <dgm:chMax val="0"/>
          <dgm:bulletEnabled val="1"/>
        </dgm:presLayoutVars>
      </dgm:prSet>
      <dgm:spPr/>
    </dgm:pt>
    <dgm:pt modelId="{8D73C0EA-AD0D-4F57-A4AA-1ACE38D5ECEC}" type="pres">
      <dgm:prSet presAssocID="{D4E028D1-3554-4554-BBF4-9A8C2FC1110F}" presName="childText" presStyleLbl="revTx" presStyleIdx="0" presStyleCnt="2" custScaleY="67037">
        <dgm:presLayoutVars>
          <dgm:bulletEnabled val="1"/>
        </dgm:presLayoutVars>
      </dgm:prSet>
      <dgm:spPr/>
    </dgm:pt>
    <dgm:pt modelId="{8B06A323-7FEE-4BB5-90FF-76BA98C38A96}" type="pres">
      <dgm:prSet presAssocID="{86BBDA28-BAB1-4DB5-9D90-6C4F87AB2F9C}" presName="parentText" presStyleLbl="node1" presStyleIdx="1" presStyleCnt="2" custScaleY="63937" custLinFactNeighborX="-1387">
        <dgm:presLayoutVars>
          <dgm:chMax val="0"/>
          <dgm:bulletEnabled val="1"/>
        </dgm:presLayoutVars>
      </dgm:prSet>
      <dgm:spPr/>
    </dgm:pt>
    <dgm:pt modelId="{627E2C0F-9878-497F-B41C-B4AC1C959272}" type="pres">
      <dgm:prSet presAssocID="{86BBDA28-BAB1-4DB5-9D90-6C4F87AB2F9C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E6413E07-CF0A-4E62-88D9-A3700AE07F07}" type="presOf" srcId="{9AE02DAC-88F1-4131-A673-5C515600F97D}" destId="{8D73C0EA-AD0D-4F57-A4AA-1ACE38D5ECEC}" srcOrd="0" destOrd="2" presId="urn:microsoft.com/office/officeart/2005/8/layout/vList2"/>
    <dgm:cxn modelId="{214BA50F-E137-4B31-9D40-4AE9B6301531}" srcId="{9B6A963C-BE6E-4E0E-8DD6-A9474EA0C8F8}" destId="{D4E028D1-3554-4554-BBF4-9A8C2FC1110F}" srcOrd="0" destOrd="0" parTransId="{A71B5037-A92A-4719-BD93-B4B7D62F3851}" sibTransId="{FABDDBE2-B465-4F9E-894B-81CEA3ACAF87}"/>
    <dgm:cxn modelId="{7663861C-2A48-47B3-8857-202AB91EBDEB}" type="presOf" srcId="{062B474A-BAB7-4B28-979B-8FF67F3780CA}" destId="{8D73C0EA-AD0D-4F57-A4AA-1ACE38D5ECEC}" srcOrd="0" destOrd="3" presId="urn:microsoft.com/office/officeart/2005/8/layout/vList2"/>
    <dgm:cxn modelId="{E315CC2B-7FBC-4BBB-A9C2-E8B8AD23469C}" type="presOf" srcId="{375EB96C-C761-47F5-B4B5-A061E2FE9813}" destId="{627E2C0F-9878-497F-B41C-B4AC1C959272}" srcOrd="0" destOrd="1" presId="urn:microsoft.com/office/officeart/2005/8/layout/vList2"/>
    <dgm:cxn modelId="{2840302F-9A77-45F8-8FA3-06E60AD248C9}" type="presOf" srcId="{52E883A2-CE1F-4EE9-9471-60123A042F7C}" destId="{8D73C0EA-AD0D-4F57-A4AA-1ACE38D5ECEC}" srcOrd="0" destOrd="1" presId="urn:microsoft.com/office/officeart/2005/8/layout/vList2"/>
    <dgm:cxn modelId="{CD38C837-5406-4D5E-AEA3-64AC41954503}" type="presOf" srcId="{9B6A963C-BE6E-4E0E-8DD6-A9474EA0C8F8}" destId="{E9A33031-DCD3-4899-B9EB-993D0B176A78}" srcOrd="0" destOrd="0" presId="urn:microsoft.com/office/officeart/2005/8/layout/vList2"/>
    <dgm:cxn modelId="{388AEC39-3556-46C6-9AA4-6EEA6193A291}" srcId="{D4E028D1-3554-4554-BBF4-9A8C2FC1110F}" destId="{78A1CFBA-C662-4AF3-8640-1B15E5959FD7}" srcOrd="0" destOrd="0" parTransId="{D6E09FA3-5F5F-4BAC-BE90-0D1DC9620B00}" sibTransId="{93711A63-B212-4E17-8E8E-C09513A9D0EA}"/>
    <dgm:cxn modelId="{976F6144-8B90-4A32-8F59-9F97EDF0361C}" type="presOf" srcId="{D4E028D1-3554-4554-BBF4-9A8C2FC1110F}" destId="{CDC8B8DE-869A-48D1-96B2-9A0400F88DF0}" srcOrd="0" destOrd="0" presId="urn:microsoft.com/office/officeart/2005/8/layout/vList2"/>
    <dgm:cxn modelId="{0D82724B-8860-41D2-8533-2BD2AA565C9A}" srcId="{D4E028D1-3554-4554-BBF4-9A8C2FC1110F}" destId="{062B474A-BAB7-4B28-979B-8FF67F3780CA}" srcOrd="3" destOrd="0" parTransId="{B9AEE083-EE15-474F-8A21-240D33801E07}" sibTransId="{639E24F4-4244-415A-8C30-CA8C3C4AC633}"/>
    <dgm:cxn modelId="{2CBBE24B-7C7C-4D24-9FD3-645EA8E83354}" type="presOf" srcId="{EA5C547E-FE44-49A5-9B2E-9CC697E8F149}" destId="{627E2C0F-9878-497F-B41C-B4AC1C959272}" srcOrd="0" destOrd="0" presId="urn:microsoft.com/office/officeart/2005/8/layout/vList2"/>
    <dgm:cxn modelId="{5C34554E-12FD-4FED-A4D4-10F204C744F0}" srcId="{D4E028D1-3554-4554-BBF4-9A8C2FC1110F}" destId="{52E883A2-CE1F-4EE9-9471-60123A042F7C}" srcOrd="1" destOrd="0" parTransId="{8FCC6E28-EB0C-4EDD-AA81-75D1BDB22640}" sibTransId="{7D74485F-164E-45E1-8E00-335C3B936A7C}"/>
    <dgm:cxn modelId="{5FBB4A51-B8ED-4B08-B7D2-E05A5E0219F3}" type="presOf" srcId="{CEDF06A8-ADB1-46DE-9783-3F62FF721033}" destId="{627E2C0F-9878-497F-B41C-B4AC1C959272}" srcOrd="0" destOrd="3" presId="urn:microsoft.com/office/officeart/2005/8/layout/vList2"/>
    <dgm:cxn modelId="{FA9DE455-642A-4B5A-AFF9-1C7E9178D503}" srcId="{86BBDA28-BAB1-4DB5-9D90-6C4F87AB2F9C}" destId="{CEDF06A8-ADB1-46DE-9783-3F62FF721033}" srcOrd="3" destOrd="0" parTransId="{F4591A18-E6F8-413A-A803-7AE511DC4697}" sibTransId="{FD86B921-F5A9-4BB7-96AD-442D99B9D83D}"/>
    <dgm:cxn modelId="{5EF51356-3F62-4D1B-9137-D74ACCC2682E}" type="presOf" srcId="{78A1CFBA-C662-4AF3-8640-1B15E5959FD7}" destId="{8D73C0EA-AD0D-4F57-A4AA-1ACE38D5ECEC}" srcOrd="0" destOrd="0" presId="urn:microsoft.com/office/officeart/2005/8/layout/vList2"/>
    <dgm:cxn modelId="{7164835B-C151-4EED-B4D4-E7F122723BB0}" srcId="{86BBDA28-BAB1-4DB5-9D90-6C4F87AB2F9C}" destId="{EA5C547E-FE44-49A5-9B2E-9CC697E8F149}" srcOrd="0" destOrd="0" parTransId="{4904D520-A158-4E2C-A055-11624897EE27}" sibTransId="{8C0291A8-9974-479A-B589-5AAFA13F7FF2}"/>
    <dgm:cxn modelId="{5C0A3771-BC59-40C5-81DA-92374FA7EC35}" srcId="{9B6A963C-BE6E-4E0E-8DD6-A9474EA0C8F8}" destId="{86BBDA28-BAB1-4DB5-9D90-6C4F87AB2F9C}" srcOrd="1" destOrd="0" parTransId="{5C046CE7-C196-45D3-BF72-9A50006BC6EC}" sibTransId="{37B5429C-70B6-4F9F-BC01-A131B375E0B4}"/>
    <dgm:cxn modelId="{44A5137B-C965-4CF6-9C95-66B756709C1B}" srcId="{D4E028D1-3554-4554-BBF4-9A8C2FC1110F}" destId="{9AE02DAC-88F1-4131-A673-5C515600F97D}" srcOrd="2" destOrd="0" parTransId="{2864792F-F70C-4946-9C1D-00881C612945}" sibTransId="{8930B55D-61C7-4B8A-B72F-4DA7E054EC9D}"/>
    <dgm:cxn modelId="{F6267F89-037B-4429-8738-16B0942DF7F6}" srcId="{86BBDA28-BAB1-4DB5-9D90-6C4F87AB2F9C}" destId="{F8610921-FDBF-40B5-90EC-FE6E74664024}" srcOrd="2" destOrd="0" parTransId="{46AAF1E0-A254-471F-9410-7701278899CB}" sibTransId="{A941AB59-4E34-49DF-BCCE-BC28FCEC07C5}"/>
    <dgm:cxn modelId="{CAB955AE-C0B9-4541-9EB1-99AA6758003F}" type="presOf" srcId="{F8610921-FDBF-40B5-90EC-FE6E74664024}" destId="{627E2C0F-9878-497F-B41C-B4AC1C959272}" srcOrd="0" destOrd="2" presId="urn:microsoft.com/office/officeart/2005/8/layout/vList2"/>
    <dgm:cxn modelId="{A52AC6B4-3DF6-451A-8C67-C8CEA4C8C47B}" srcId="{86BBDA28-BAB1-4DB5-9D90-6C4F87AB2F9C}" destId="{375EB96C-C761-47F5-B4B5-A061E2FE9813}" srcOrd="1" destOrd="0" parTransId="{3CB51036-726D-4C66-BCA7-F6D8EAA69C8B}" sibTransId="{D15999A4-26AC-478B-95CC-7240D91B95E9}"/>
    <dgm:cxn modelId="{549020D2-CBB9-4832-A79D-043342C29FD1}" type="presOf" srcId="{86BBDA28-BAB1-4DB5-9D90-6C4F87AB2F9C}" destId="{8B06A323-7FEE-4BB5-90FF-76BA98C38A96}" srcOrd="0" destOrd="0" presId="urn:microsoft.com/office/officeart/2005/8/layout/vList2"/>
    <dgm:cxn modelId="{B45989EA-314A-44FB-A295-C3DFB72D626E}" type="presParOf" srcId="{E9A33031-DCD3-4899-B9EB-993D0B176A78}" destId="{CDC8B8DE-869A-48D1-96B2-9A0400F88DF0}" srcOrd="0" destOrd="0" presId="urn:microsoft.com/office/officeart/2005/8/layout/vList2"/>
    <dgm:cxn modelId="{327D85F7-9BB2-4F16-B3BF-9F0893E86FC3}" type="presParOf" srcId="{E9A33031-DCD3-4899-B9EB-993D0B176A78}" destId="{8D73C0EA-AD0D-4F57-A4AA-1ACE38D5ECEC}" srcOrd="1" destOrd="0" presId="urn:microsoft.com/office/officeart/2005/8/layout/vList2"/>
    <dgm:cxn modelId="{8F11BB7D-731B-4834-97C7-EFDFEDD273EA}" type="presParOf" srcId="{E9A33031-DCD3-4899-B9EB-993D0B176A78}" destId="{8B06A323-7FEE-4BB5-90FF-76BA98C38A96}" srcOrd="2" destOrd="0" presId="urn:microsoft.com/office/officeart/2005/8/layout/vList2"/>
    <dgm:cxn modelId="{4DEED45F-B4E6-44E5-8271-96112CCF571B}" type="presParOf" srcId="{E9A33031-DCD3-4899-B9EB-993D0B176A78}" destId="{627E2C0F-9878-497F-B41C-B4AC1C959272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90A1417-E029-4217-B913-D3E38696C101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DD80AB5-6FA8-46B9-BA51-E44ADC633CA7}">
      <dgm:prSet custT="1"/>
      <dgm:spPr/>
      <dgm:t>
        <a:bodyPr/>
        <a:lstStyle/>
        <a:p>
          <a:r>
            <a:rPr lang="en-IN" sz="1400" dirty="0"/>
            <a:t>Split the data into train and test sets using “</a:t>
          </a:r>
          <a:r>
            <a:rPr lang="en-IN" sz="1400" b="1" i="1" dirty="0" err="1"/>
            <a:t>train_test_split</a:t>
          </a:r>
          <a:r>
            <a:rPr lang="en-IN" sz="1400" b="1" i="1" dirty="0"/>
            <a:t>” </a:t>
          </a:r>
          <a:r>
            <a:rPr lang="en-IN" sz="1400" dirty="0"/>
            <a:t>function.</a:t>
          </a:r>
        </a:p>
      </dgm:t>
    </dgm:pt>
    <dgm:pt modelId="{172F80C7-A070-44AE-980E-67F2994FFBD1}" type="parTrans" cxnId="{0C1942E2-C3E0-475A-B8FE-BDF0668F8C99}">
      <dgm:prSet/>
      <dgm:spPr/>
      <dgm:t>
        <a:bodyPr/>
        <a:lstStyle/>
        <a:p>
          <a:endParaRPr lang="en-IN"/>
        </a:p>
      </dgm:t>
    </dgm:pt>
    <dgm:pt modelId="{FCB563A0-232A-4CFB-BAC4-F9CD4E55DD3D}" type="sibTrans" cxnId="{0C1942E2-C3E0-475A-B8FE-BDF0668F8C99}">
      <dgm:prSet/>
      <dgm:spPr/>
      <dgm:t>
        <a:bodyPr/>
        <a:lstStyle/>
        <a:p>
          <a:endParaRPr lang="en-IN"/>
        </a:p>
      </dgm:t>
    </dgm:pt>
    <dgm:pt modelId="{25FA01A8-A8F3-4F4E-B72F-71FD5F7AA984}">
      <dgm:prSet custT="1"/>
      <dgm:spPr/>
      <dgm:t>
        <a:bodyPr/>
        <a:lstStyle/>
        <a:p>
          <a:r>
            <a:rPr lang="en-IN" sz="1400" dirty="0"/>
            <a:t>Used </a:t>
          </a:r>
          <a:r>
            <a:rPr lang="en-IN" sz="1400" dirty="0" err="1"/>
            <a:t>RandomForestClassifier</a:t>
          </a:r>
          <a:r>
            <a:rPr lang="en-IN" sz="1400" dirty="0"/>
            <a:t> model and trained it.</a:t>
          </a:r>
        </a:p>
      </dgm:t>
    </dgm:pt>
    <dgm:pt modelId="{C74F3BE7-D1FF-4FF5-9C64-37DC18014644}" type="parTrans" cxnId="{199ACB8F-9EF4-40C1-8193-05D0076F26F0}">
      <dgm:prSet/>
      <dgm:spPr/>
      <dgm:t>
        <a:bodyPr/>
        <a:lstStyle/>
        <a:p>
          <a:endParaRPr lang="en-IN"/>
        </a:p>
      </dgm:t>
    </dgm:pt>
    <dgm:pt modelId="{672E2613-EE81-453F-90A8-BAFE12B148DD}" type="sibTrans" cxnId="{199ACB8F-9EF4-40C1-8193-05D0076F26F0}">
      <dgm:prSet/>
      <dgm:spPr/>
      <dgm:t>
        <a:bodyPr/>
        <a:lstStyle/>
        <a:p>
          <a:endParaRPr lang="en-IN"/>
        </a:p>
      </dgm:t>
    </dgm:pt>
    <dgm:pt modelId="{D11E66CB-3EC1-4329-BE0C-35D5F310D8B1}">
      <dgm:prSet custT="1"/>
      <dgm:spPr/>
      <dgm:t>
        <a:bodyPr/>
        <a:lstStyle/>
        <a:p>
          <a:r>
            <a:rPr lang="en-IN" sz="1400" dirty="0"/>
            <a:t>Identified overfitting using learning curve.</a:t>
          </a:r>
        </a:p>
      </dgm:t>
    </dgm:pt>
    <dgm:pt modelId="{AD4D2EE6-2F16-4353-B0E8-792DB79EA599}" type="parTrans" cxnId="{69D8DD3B-5C6A-4E85-BD67-D42E4DD85F0A}">
      <dgm:prSet/>
      <dgm:spPr/>
      <dgm:t>
        <a:bodyPr/>
        <a:lstStyle/>
        <a:p>
          <a:endParaRPr lang="en-IN"/>
        </a:p>
      </dgm:t>
    </dgm:pt>
    <dgm:pt modelId="{06D84768-FED9-46E0-A8B8-8D02B901A0CB}" type="sibTrans" cxnId="{69D8DD3B-5C6A-4E85-BD67-D42E4DD85F0A}">
      <dgm:prSet/>
      <dgm:spPr/>
      <dgm:t>
        <a:bodyPr/>
        <a:lstStyle/>
        <a:p>
          <a:endParaRPr lang="en-IN"/>
        </a:p>
      </dgm:t>
    </dgm:pt>
    <dgm:pt modelId="{2EE367DA-78D0-405C-8462-A37FFF298ED8}" type="pres">
      <dgm:prSet presAssocID="{590A1417-E029-4217-B913-D3E38696C101}" presName="Name0" presStyleCnt="0">
        <dgm:presLayoutVars>
          <dgm:dir/>
          <dgm:resizeHandles val="exact"/>
        </dgm:presLayoutVars>
      </dgm:prSet>
      <dgm:spPr/>
    </dgm:pt>
    <dgm:pt modelId="{319C3512-EA99-4649-91C7-072D00DA2CBD}" type="pres">
      <dgm:prSet presAssocID="{9DD80AB5-6FA8-46B9-BA51-E44ADC633CA7}" presName="node" presStyleLbl="node1" presStyleIdx="0" presStyleCnt="3">
        <dgm:presLayoutVars>
          <dgm:bulletEnabled val="1"/>
        </dgm:presLayoutVars>
      </dgm:prSet>
      <dgm:spPr/>
    </dgm:pt>
    <dgm:pt modelId="{20AD2131-1E9F-430D-9353-3EE9F985F538}" type="pres">
      <dgm:prSet presAssocID="{FCB563A0-232A-4CFB-BAC4-F9CD4E55DD3D}" presName="sibTrans" presStyleLbl="sibTrans2D1" presStyleIdx="0" presStyleCnt="2"/>
      <dgm:spPr/>
    </dgm:pt>
    <dgm:pt modelId="{B7274812-EEB6-4CFF-B875-DE920231610B}" type="pres">
      <dgm:prSet presAssocID="{FCB563A0-232A-4CFB-BAC4-F9CD4E55DD3D}" presName="connectorText" presStyleLbl="sibTrans2D1" presStyleIdx="0" presStyleCnt="2"/>
      <dgm:spPr/>
    </dgm:pt>
    <dgm:pt modelId="{2703B7AC-93F4-4C3A-B08C-FF4208ED728F}" type="pres">
      <dgm:prSet presAssocID="{25FA01A8-A8F3-4F4E-B72F-71FD5F7AA984}" presName="node" presStyleLbl="node1" presStyleIdx="1" presStyleCnt="3" custScaleX="112919" custLinFactNeighborY="999">
        <dgm:presLayoutVars>
          <dgm:bulletEnabled val="1"/>
        </dgm:presLayoutVars>
      </dgm:prSet>
      <dgm:spPr/>
    </dgm:pt>
    <dgm:pt modelId="{F5A6A628-B11B-4A16-B35A-CC258AD85AB8}" type="pres">
      <dgm:prSet presAssocID="{672E2613-EE81-453F-90A8-BAFE12B148DD}" presName="sibTrans" presStyleLbl="sibTrans2D1" presStyleIdx="1" presStyleCnt="2"/>
      <dgm:spPr/>
    </dgm:pt>
    <dgm:pt modelId="{7E2A0B9A-B9DE-4096-B563-A380DA8D2BA4}" type="pres">
      <dgm:prSet presAssocID="{672E2613-EE81-453F-90A8-BAFE12B148DD}" presName="connectorText" presStyleLbl="sibTrans2D1" presStyleIdx="1" presStyleCnt="2"/>
      <dgm:spPr/>
    </dgm:pt>
    <dgm:pt modelId="{A6B9A30F-0B6E-4A9B-9E55-D116241DA7E4}" type="pres">
      <dgm:prSet presAssocID="{D11E66CB-3EC1-4329-BE0C-35D5F310D8B1}" presName="node" presStyleLbl="node1" presStyleIdx="2" presStyleCnt="3">
        <dgm:presLayoutVars>
          <dgm:bulletEnabled val="1"/>
        </dgm:presLayoutVars>
      </dgm:prSet>
      <dgm:spPr/>
    </dgm:pt>
  </dgm:ptLst>
  <dgm:cxnLst>
    <dgm:cxn modelId="{5923DD15-EDF0-4993-9E68-5B7DCB637500}" type="presOf" srcId="{672E2613-EE81-453F-90A8-BAFE12B148DD}" destId="{7E2A0B9A-B9DE-4096-B563-A380DA8D2BA4}" srcOrd="1" destOrd="0" presId="urn:microsoft.com/office/officeart/2005/8/layout/process1"/>
    <dgm:cxn modelId="{78190A32-6CB0-4915-8A06-2F9E9DB3B18A}" type="presOf" srcId="{590A1417-E029-4217-B913-D3E38696C101}" destId="{2EE367DA-78D0-405C-8462-A37FFF298ED8}" srcOrd="0" destOrd="0" presId="urn:microsoft.com/office/officeart/2005/8/layout/process1"/>
    <dgm:cxn modelId="{69D8DD3B-5C6A-4E85-BD67-D42E4DD85F0A}" srcId="{590A1417-E029-4217-B913-D3E38696C101}" destId="{D11E66CB-3EC1-4329-BE0C-35D5F310D8B1}" srcOrd="2" destOrd="0" parTransId="{AD4D2EE6-2F16-4353-B0E8-792DB79EA599}" sibTransId="{06D84768-FED9-46E0-A8B8-8D02B901A0CB}"/>
    <dgm:cxn modelId="{D8B3C64A-C336-4350-949B-CDA2C2F5D86D}" type="presOf" srcId="{25FA01A8-A8F3-4F4E-B72F-71FD5F7AA984}" destId="{2703B7AC-93F4-4C3A-B08C-FF4208ED728F}" srcOrd="0" destOrd="0" presId="urn:microsoft.com/office/officeart/2005/8/layout/process1"/>
    <dgm:cxn modelId="{8C712E7B-1321-4F30-B225-12596F8EF594}" type="presOf" srcId="{672E2613-EE81-453F-90A8-BAFE12B148DD}" destId="{F5A6A628-B11B-4A16-B35A-CC258AD85AB8}" srcOrd="0" destOrd="0" presId="urn:microsoft.com/office/officeart/2005/8/layout/process1"/>
    <dgm:cxn modelId="{CC599C7E-DF88-451F-92F0-F4C653092BE3}" type="presOf" srcId="{9DD80AB5-6FA8-46B9-BA51-E44ADC633CA7}" destId="{319C3512-EA99-4649-91C7-072D00DA2CBD}" srcOrd="0" destOrd="0" presId="urn:microsoft.com/office/officeart/2005/8/layout/process1"/>
    <dgm:cxn modelId="{199ACB8F-9EF4-40C1-8193-05D0076F26F0}" srcId="{590A1417-E029-4217-B913-D3E38696C101}" destId="{25FA01A8-A8F3-4F4E-B72F-71FD5F7AA984}" srcOrd="1" destOrd="0" parTransId="{C74F3BE7-D1FF-4FF5-9C64-37DC18014644}" sibTransId="{672E2613-EE81-453F-90A8-BAFE12B148DD}"/>
    <dgm:cxn modelId="{6418D4A4-F7E4-4469-AEC2-AA889579B7F9}" type="presOf" srcId="{D11E66CB-3EC1-4329-BE0C-35D5F310D8B1}" destId="{A6B9A30F-0B6E-4A9B-9E55-D116241DA7E4}" srcOrd="0" destOrd="0" presId="urn:microsoft.com/office/officeart/2005/8/layout/process1"/>
    <dgm:cxn modelId="{40078BC7-A32E-478C-A20B-0C649F9881BB}" type="presOf" srcId="{FCB563A0-232A-4CFB-BAC4-F9CD4E55DD3D}" destId="{B7274812-EEB6-4CFF-B875-DE920231610B}" srcOrd="1" destOrd="0" presId="urn:microsoft.com/office/officeart/2005/8/layout/process1"/>
    <dgm:cxn modelId="{0C1942E2-C3E0-475A-B8FE-BDF0668F8C99}" srcId="{590A1417-E029-4217-B913-D3E38696C101}" destId="{9DD80AB5-6FA8-46B9-BA51-E44ADC633CA7}" srcOrd="0" destOrd="0" parTransId="{172F80C7-A070-44AE-980E-67F2994FFBD1}" sibTransId="{FCB563A0-232A-4CFB-BAC4-F9CD4E55DD3D}"/>
    <dgm:cxn modelId="{9CD3FCF0-AB51-4ABB-B459-ACD35CB2A7DA}" type="presOf" srcId="{FCB563A0-232A-4CFB-BAC4-F9CD4E55DD3D}" destId="{20AD2131-1E9F-430D-9353-3EE9F985F538}" srcOrd="0" destOrd="0" presId="urn:microsoft.com/office/officeart/2005/8/layout/process1"/>
    <dgm:cxn modelId="{7513B835-1545-477A-A4C9-DE8CB25681E7}" type="presParOf" srcId="{2EE367DA-78D0-405C-8462-A37FFF298ED8}" destId="{319C3512-EA99-4649-91C7-072D00DA2CBD}" srcOrd="0" destOrd="0" presId="urn:microsoft.com/office/officeart/2005/8/layout/process1"/>
    <dgm:cxn modelId="{79E7B0DA-5AEE-4702-9306-6D9D70A30DD0}" type="presParOf" srcId="{2EE367DA-78D0-405C-8462-A37FFF298ED8}" destId="{20AD2131-1E9F-430D-9353-3EE9F985F538}" srcOrd="1" destOrd="0" presId="urn:microsoft.com/office/officeart/2005/8/layout/process1"/>
    <dgm:cxn modelId="{5A7DF2F2-6704-48E5-BBE2-FF2A6C8A0A50}" type="presParOf" srcId="{20AD2131-1E9F-430D-9353-3EE9F985F538}" destId="{B7274812-EEB6-4CFF-B875-DE920231610B}" srcOrd="0" destOrd="0" presId="urn:microsoft.com/office/officeart/2005/8/layout/process1"/>
    <dgm:cxn modelId="{AF4C93C1-3FC0-42B5-8803-351472806EC6}" type="presParOf" srcId="{2EE367DA-78D0-405C-8462-A37FFF298ED8}" destId="{2703B7AC-93F4-4C3A-B08C-FF4208ED728F}" srcOrd="2" destOrd="0" presId="urn:microsoft.com/office/officeart/2005/8/layout/process1"/>
    <dgm:cxn modelId="{649E503B-46B8-4018-9FBB-D78CE393C1AC}" type="presParOf" srcId="{2EE367DA-78D0-405C-8462-A37FFF298ED8}" destId="{F5A6A628-B11B-4A16-B35A-CC258AD85AB8}" srcOrd="3" destOrd="0" presId="urn:microsoft.com/office/officeart/2005/8/layout/process1"/>
    <dgm:cxn modelId="{66C36A37-F805-469C-81B9-0E6189621B91}" type="presParOf" srcId="{F5A6A628-B11B-4A16-B35A-CC258AD85AB8}" destId="{7E2A0B9A-B9DE-4096-B563-A380DA8D2BA4}" srcOrd="0" destOrd="0" presId="urn:microsoft.com/office/officeart/2005/8/layout/process1"/>
    <dgm:cxn modelId="{9F5176B6-7A18-491D-9B93-27F335844BDA}" type="presParOf" srcId="{2EE367DA-78D0-405C-8462-A37FFF298ED8}" destId="{A6B9A30F-0B6E-4A9B-9E55-D116241DA7E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8B8DE-869A-48D1-96B2-9A0400F88DF0}">
      <dsp:nvSpPr>
        <dsp:cNvPr id="0" name=""/>
        <dsp:cNvSpPr/>
      </dsp:nvSpPr>
      <dsp:spPr>
        <a:xfrm>
          <a:off x="0" y="47194"/>
          <a:ext cx="8595360" cy="686966"/>
        </a:xfrm>
        <a:prstGeom prst="roundRect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/>
            <a:t>Objective</a:t>
          </a:r>
        </a:p>
      </dsp:txBody>
      <dsp:txXfrm>
        <a:off x="33535" y="80729"/>
        <a:ext cx="8528290" cy="619896"/>
      </dsp:txXfrm>
    </dsp:sp>
    <dsp:sp modelId="{8D73C0EA-AD0D-4F57-A4AA-1ACE38D5ECEC}">
      <dsp:nvSpPr>
        <dsp:cNvPr id="0" name=""/>
        <dsp:cNvSpPr/>
      </dsp:nvSpPr>
      <dsp:spPr>
        <a:xfrm>
          <a:off x="0" y="734160"/>
          <a:ext cx="8595360" cy="10425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2903" tIns="30480" rIns="170688" bIns="3048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IN" sz="2100" kern="1200" dirty="0">
            <a:solidFill>
              <a:schemeClr val="bg2"/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 dirty="0">
              <a:solidFill>
                <a:schemeClr val="bg2"/>
              </a:solidFill>
            </a:rPr>
            <a:t>To classify the products into categories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IN" sz="2400" kern="1200" dirty="0">
            <a:solidFill>
              <a:schemeClr val="bg2"/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IN" sz="2100" kern="1200" dirty="0">
            <a:solidFill>
              <a:schemeClr val="bg2"/>
            </a:solidFill>
          </a:endParaRPr>
        </a:p>
      </dsp:txBody>
      <dsp:txXfrm>
        <a:off x="0" y="734160"/>
        <a:ext cx="8595360" cy="1042505"/>
      </dsp:txXfrm>
    </dsp:sp>
    <dsp:sp modelId="{8B06A323-7FEE-4BB5-90FF-76BA98C38A96}">
      <dsp:nvSpPr>
        <dsp:cNvPr id="0" name=""/>
        <dsp:cNvSpPr/>
      </dsp:nvSpPr>
      <dsp:spPr>
        <a:xfrm>
          <a:off x="0" y="1776666"/>
          <a:ext cx="8595360" cy="765268"/>
        </a:xfrm>
        <a:prstGeom prst="roundRect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/>
            <a:t>Data </a:t>
          </a:r>
        </a:p>
      </dsp:txBody>
      <dsp:txXfrm>
        <a:off x="37357" y="1814023"/>
        <a:ext cx="8520646" cy="690554"/>
      </dsp:txXfrm>
    </dsp:sp>
    <dsp:sp modelId="{627E2C0F-9878-497F-B41C-B4AC1C959272}">
      <dsp:nvSpPr>
        <dsp:cNvPr id="0" name=""/>
        <dsp:cNvSpPr/>
      </dsp:nvSpPr>
      <dsp:spPr>
        <a:xfrm>
          <a:off x="0" y="2541935"/>
          <a:ext cx="8595360" cy="2647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2903" tIns="30480" rIns="170688" bIns="3048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IN" sz="2400" kern="1200" dirty="0">
            <a:solidFill>
              <a:schemeClr val="bg2"/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bg2"/>
              </a:solidFill>
            </a:rPr>
            <a:t>Initially trained the model using 1 GB of data but did not achieve the expected accuracy.</a:t>
          </a:r>
          <a:endParaRPr lang="en-IN" sz="2400" kern="1200" dirty="0">
            <a:solidFill>
              <a:schemeClr val="bg2"/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bg2"/>
              </a:solidFill>
            </a:rPr>
            <a:t>To improve runtime and data efficiency, aggregated columns and merged categories with the least counts.</a:t>
          </a:r>
          <a:endParaRPr lang="en-IN" sz="2400" kern="1200" dirty="0">
            <a:solidFill>
              <a:schemeClr val="bg2"/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bg2"/>
              </a:solidFill>
            </a:rPr>
            <a:t>Final dataset size reduced to 300 MB, consisting of 1.9 million rows.</a:t>
          </a:r>
          <a:endParaRPr lang="en-IN" sz="2400" kern="1200" dirty="0">
            <a:solidFill>
              <a:schemeClr val="bg2"/>
            </a:solidFill>
          </a:endParaRPr>
        </a:p>
      </dsp:txBody>
      <dsp:txXfrm>
        <a:off x="0" y="2541935"/>
        <a:ext cx="8595360" cy="2647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C3512-EA99-4649-91C7-072D00DA2CBD}">
      <dsp:nvSpPr>
        <dsp:cNvPr id="0" name=""/>
        <dsp:cNvSpPr/>
      </dsp:nvSpPr>
      <dsp:spPr>
        <a:xfrm>
          <a:off x="4707" y="738569"/>
          <a:ext cx="1694809" cy="11598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Split the data into train and test sets using “</a:t>
          </a:r>
          <a:r>
            <a:rPr lang="en-IN" sz="1400" b="1" i="1" kern="1200" dirty="0" err="1"/>
            <a:t>train_test_split</a:t>
          </a:r>
          <a:r>
            <a:rPr lang="en-IN" sz="1400" b="1" i="1" kern="1200" dirty="0"/>
            <a:t>” </a:t>
          </a:r>
          <a:r>
            <a:rPr lang="en-IN" sz="1400" kern="1200" dirty="0"/>
            <a:t>function.</a:t>
          </a:r>
        </a:p>
      </dsp:txBody>
      <dsp:txXfrm>
        <a:off x="38679" y="772541"/>
        <a:ext cx="1626865" cy="1091940"/>
      </dsp:txXfrm>
    </dsp:sp>
    <dsp:sp modelId="{20AD2131-1E9F-430D-9353-3EE9F985F538}">
      <dsp:nvSpPr>
        <dsp:cNvPr id="0" name=""/>
        <dsp:cNvSpPr/>
      </dsp:nvSpPr>
      <dsp:spPr>
        <a:xfrm rot="16048">
          <a:off x="1868995" y="1113941"/>
          <a:ext cx="359303" cy="4203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/>
        </a:p>
      </dsp:txBody>
      <dsp:txXfrm>
        <a:off x="1868996" y="1197751"/>
        <a:ext cx="251512" cy="252188"/>
      </dsp:txXfrm>
    </dsp:sp>
    <dsp:sp modelId="{2703B7AC-93F4-4C3A-B08C-FF4208ED728F}">
      <dsp:nvSpPr>
        <dsp:cNvPr id="0" name=""/>
        <dsp:cNvSpPr/>
      </dsp:nvSpPr>
      <dsp:spPr>
        <a:xfrm>
          <a:off x="2377439" y="750156"/>
          <a:ext cx="1913761" cy="11598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Used </a:t>
          </a:r>
          <a:r>
            <a:rPr lang="en-IN" sz="1400" kern="1200" dirty="0" err="1"/>
            <a:t>RandomForestClassifier</a:t>
          </a:r>
          <a:r>
            <a:rPr lang="en-IN" sz="1400" kern="1200" dirty="0"/>
            <a:t> model and trained it.</a:t>
          </a:r>
        </a:p>
      </dsp:txBody>
      <dsp:txXfrm>
        <a:off x="2411411" y="784128"/>
        <a:ext cx="1845817" cy="1091940"/>
      </dsp:txXfrm>
    </dsp:sp>
    <dsp:sp modelId="{F5A6A628-B11B-4A16-B35A-CC258AD85AB8}">
      <dsp:nvSpPr>
        <dsp:cNvPr id="0" name=""/>
        <dsp:cNvSpPr/>
      </dsp:nvSpPr>
      <dsp:spPr>
        <a:xfrm rot="21583952">
          <a:off x="4460680" y="1113846"/>
          <a:ext cx="359303" cy="4203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/>
        </a:p>
      </dsp:txBody>
      <dsp:txXfrm>
        <a:off x="4460681" y="1198160"/>
        <a:ext cx="251512" cy="252188"/>
      </dsp:txXfrm>
    </dsp:sp>
    <dsp:sp modelId="{A6B9A30F-0B6E-4A9B-9E55-D116241DA7E4}">
      <dsp:nvSpPr>
        <dsp:cNvPr id="0" name=""/>
        <dsp:cNvSpPr/>
      </dsp:nvSpPr>
      <dsp:spPr>
        <a:xfrm>
          <a:off x="4969124" y="738569"/>
          <a:ext cx="1694809" cy="11598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Identified overfitting using learning curve.</a:t>
          </a:r>
        </a:p>
      </dsp:txBody>
      <dsp:txXfrm>
        <a:off x="5003096" y="772541"/>
        <a:ext cx="1626865" cy="10919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jpe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138AD-194F-3393-6CFD-CF6D2937D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DA3DE0-F323-FF08-D3F9-6699DB294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2AF7F-2511-A057-84EF-8A3469CC3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A5A38-1514-9DE1-10F6-E88D1B3BC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1EF1D-FF95-B514-A964-2D1D99F77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0176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DB4A8-3DCF-E467-CCCD-91EFAE030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3B362-A9F4-C5BE-F568-D600553B3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EC12E-D13F-7AA0-77A4-45A2DF36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BBC90-A823-58B9-AC0E-4E2B1899C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928B1-4AC2-CF03-B787-3FF5B3789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712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9F210-6D91-1248-6DAB-388649703B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77A2E-BA36-72BE-57D8-278778F63A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A1F27-90D1-27E1-DB25-FCD69DA3D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7F138-251B-3C4B-321D-C24CC2FC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5717F-E2A2-E933-285E-F5A3CA5A4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9467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F9066-62CC-630D-5FA9-05D222789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E84D6-0C06-EE2E-636B-E8F3E61FB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A3511-AAC8-84E2-EF46-46A98EE5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2C6D0-7ED1-4CF5-171A-AC82FEA87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6CB7B-4A91-DAA2-5E71-58591914D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939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F2271-74F1-C46F-CD71-653209202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92BE2-2A29-B6BC-21C6-798582ADB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530B6-69C0-F513-2C4E-585F33090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C2613-73F3-B73B-8C32-9A804D63F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BBA52-DF38-C898-3A6E-3E87F25EE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125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DADF1-090D-9378-DF82-F64AFC7FC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91871-A308-5B7A-E05C-0961A896B8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07A174-179D-135B-B158-C1CEB1324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7ABC8-E6F0-725E-9C21-7518CE744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CE05E-D6BC-AB8D-0935-70252E3FB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48E933-0139-177B-3DF1-6D039CD96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560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081CB-EA4E-1029-81B7-E81215C7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E573C-27F9-9018-EA08-5048AC0DC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0DEAB-D4C3-C709-A41B-E5754C4CB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1D91E6-CF2A-EC95-5BC1-1C73C0CFA1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F10206-0D22-C713-3631-2160FD561E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3B410D-AB47-7E32-70B8-D7BAD3198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63366-E804-2C35-2BC1-1D677CA26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E0E356-5468-6093-343D-F0C7AFFC2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004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36A7D-98DD-B06C-5B72-2B9A861D6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6B8508-73AA-9BB3-C012-0E18FB6A8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99F717-523B-BFCF-D166-D86279E56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66DD08-B666-2C34-A258-111449309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244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8CE605-EC1A-E72D-A1CD-A002322F7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2C9937-4181-C651-8F9F-0ADEF8F5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B68B36-5DE6-F60F-1F7B-A420EDF80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867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8ADE-9876-7C3E-EC79-71FEC880A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D269C-F95C-68B9-028A-3890B4509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69C54-ADAC-40EF-5F08-D39810285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78E7C3-9D74-5CE6-58C9-843390F13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D4598-985B-2AC6-FCA6-5915CEED3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F0B4D-3274-B895-ACD3-8FF0C89DA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1237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F1AD1-CC30-4260-565D-D7B2B6DCD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F03670-E3D6-8374-B1E4-A6AF174BD9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A6BE3C-6C93-E4CA-B73C-2F53D93A4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E511E-D752-1810-7F0B-27555F0D8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6980B5-537F-482B-98AB-B6F26538C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A7A3FB-4A55-3C63-7354-8A16BC76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9615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C361E0-22AD-05C2-7A46-3F4DEC291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0F74D-3327-88F8-FF57-14C3F0F77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6C4B0-1540-B223-6CD5-41A716145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49014-3F22-4A62-91F6-C3B3EBAEC19E}" type="datetimeFigureOut">
              <a:rPr lang="en-IN" smtClean="0"/>
              <a:t>27/05/24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8BDC0-9250-C23D-12F5-E90C16AF3F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F2101-B877-8BDE-00AF-D0206EF941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04A2E-48F4-47B8-8D63-A2BAAFD0C8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835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malini.sintre/viz/Project4_Group3_Final/Story1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www.kaggle.com/datasets/mkechinov/ecommerce-behavior-data-from-multi-category-store/data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malini.sintre/viz/Project4_Group3_Final/Story1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malini.sintre/viz/Project4_Group3_Final/Story1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typing on a computer&#10;&#10;Description automatically generated">
            <a:extLst>
              <a:ext uri="{FF2B5EF4-FFF2-40B4-BE49-F238E27FC236}">
                <a16:creationId xmlns:a16="http://schemas.microsoft.com/office/drawing/2014/main" id="{1108ED0E-3C19-013C-2A9B-65CD336CA2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00"/>
          <a:stretch/>
        </p:blipFill>
        <p:spPr>
          <a:xfrm>
            <a:off x="3048000" y="309563"/>
            <a:ext cx="8839200" cy="6096000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9B6BCEF-E33A-D409-5246-0C1E270F8468}"/>
              </a:ext>
            </a:extLst>
          </p:cNvPr>
          <p:cNvSpPr/>
          <p:nvPr/>
        </p:nvSpPr>
        <p:spPr>
          <a:xfrm>
            <a:off x="0" y="0"/>
            <a:ext cx="6096000" cy="6883421"/>
          </a:xfrm>
          <a:custGeom>
            <a:avLst/>
            <a:gdLst>
              <a:gd name="connsiteX0" fmla="*/ 0 w 5162418"/>
              <a:gd name="connsiteY0" fmla="*/ 0 h 6883421"/>
              <a:gd name="connsiteX1" fmla="*/ 5162419 w 5162418"/>
              <a:gd name="connsiteY1" fmla="*/ 0 h 6883421"/>
              <a:gd name="connsiteX2" fmla="*/ 5162419 w 5162418"/>
              <a:gd name="connsiteY2" fmla="*/ 6883422 h 6883421"/>
              <a:gd name="connsiteX3" fmla="*/ 0 w 5162418"/>
              <a:gd name="connsiteY3" fmla="*/ 6883422 h 688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2418" h="6883421">
                <a:moveTo>
                  <a:pt x="0" y="0"/>
                </a:moveTo>
                <a:lnTo>
                  <a:pt x="5162419" y="0"/>
                </a:lnTo>
                <a:lnTo>
                  <a:pt x="5162419" y="6883422"/>
                </a:lnTo>
                <a:lnTo>
                  <a:pt x="0" y="6883422"/>
                </a:lnTo>
                <a:close/>
              </a:path>
            </a:pathLst>
          </a:custGeom>
          <a:solidFill>
            <a:schemeClr val="accent1"/>
          </a:solidFill>
          <a:ln w="5911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2D67A2-E4DC-3D6E-298F-2D7C782E16E1}"/>
              </a:ext>
            </a:extLst>
          </p:cNvPr>
          <p:cNvGrpSpPr/>
          <p:nvPr/>
        </p:nvGrpSpPr>
        <p:grpSpPr>
          <a:xfrm>
            <a:off x="5223379" y="1167633"/>
            <a:ext cx="1745242" cy="4547564"/>
            <a:chOff x="4289796" y="1167633"/>
            <a:chExt cx="1745242" cy="4547564"/>
          </a:xfrm>
          <a:solidFill>
            <a:schemeClr val="accent2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5B1A36B-9A83-9F53-3FFA-0A8ED2D2C475}"/>
                </a:ext>
              </a:extLst>
            </p:cNvPr>
            <p:cNvSpPr/>
            <p:nvPr/>
          </p:nvSpPr>
          <p:spPr>
            <a:xfrm>
              <a:off x="5058957" y="1360367"/>
              <a:ext cx="210469" cy="4354830"/>
            </a:xfrm>
            <a:custGeom>
              <a:avLst/>
              <a:gdLst>
                <a:gd name="connsiteX0" fmla="*/ 111738 w 210469"/>
                <a:gd name="connsiteY0" fmla="*/ 0 h 4354830"/>
                <a:gd name="connsiteX1" fmla="*/ 210469 w 210469"/>
                <a:gd name="connsiteY1" fmla="*/ 0 h 4354830"/>
                <a:gd name="connsiteX2" fmla="*/ 210469 w 210469"/>
                <a:gd name="connsiteY2" fmla="*/ 4354830 h 4354830"/>
                <a:gd name="connsiteX3" fmla="*/ 111738 w 210469"/>
                <a:gd name="connsiteY3" fmla="*/ 4354830 h 4354830"/>
                <a:gd name="connsiteX4" fmla="*/ 98731 w 210469"/>
                <a:gd name="connsiteY4" fmla="*/ 4354830 h 4354830"/>
                <a:gd name="connsiteX5" fmla="*/ 0 w 210469"/>
                <a:gd name="connsiteY5" fmla="*/ 4354830 h 4354830"/>
                <a:gd name="connsiteX6" fmla="*/ 0 w 210469"/>
                <a:gd name="connsiteY6" fmla="*/ 0 h 4354830"/>
                <a:gd name="connsiteX7" fmla="*/ 98731 w 210469"/>
                <a:gd name="connsiteY7" fmla="*/ 0 h 435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469" h="4354830">
                  <a:moveTo>
                    <a:pt x="111738" y="0"/>
                  </a:moveTo>
                  <a:cubicBezTo>
                    <a:pt x="166266" y="0"/>
                    <a:pt x="210469" y="0"/>
                    <a:pt x="210469" y="0"/>
                  </a:cubicBezTo>
                  <a:lnTo>
                    <a:pt x="210469" y="4354830"/>
                  </a:lnTo>
                  <a:cubicBezTo>
                    <a:pt x="210469" y="4354830"/>
                    <a:pt x="166266" y="4354830"/>
                    <a:pt x="111738" y="4354830"/>
                  </a:cubicBezTo>
                  <a:lnTo>
                    <a:pt x="98731" y="4354830"/>
                  </a:lnTo>
                  <a:cubicBezTo>
                    <a:pt x="44203" y="4354830"/>
                    <a:pt x="0" y="4354830"/>
                    <a:pt x="0" y="4354830"/>
                  </a:cubicBezTo>
                  <a:lnTo>
                    <a:pt x="0" y="0"/>
                  </a:lnTo>
                  <a:cubicBezTo>
                    <a:pt x="0" y="0"/>
                    <a:pt x="44203" y="0"/>
                    <a:pt x="98731" y="0"/>
                  </a:cubicBezTo>
                  <a:close/>
                </a:path>
              </a:pathLst>
            </a:custGeom>
            <a:grpFill/>
            <a:ln w="591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529A7C0-4D26-8B00-8FFA-1F2BC8A22FB2}"/>
                </a:ext>
              </a:extLst>
            </p:cNvPr>
            <p:cNvSpPr/>
            <p:nvPr/>
          </p:nvSpPr>
          <p:spPr>
            <a:xfrm>
              <a:off x="4289796" y="1167633"/>
              <a:ext cx="1745242" cy="1745242"/>
            </a:xfrm>
            <a:custGeom>
              <a:avLst/>
              <a:gdLst>
                <a:gd name="connsiteX0" fmla="*/ 1745243 w 1745242"/>
                <a:gd name="connsiteY0" fmla="*/ 872621 h 1745242"/>
                <a:gd name="connsiteX1" fmla="*/ 872621 w 1745242"/>
                <a:gd name="connsiteY1" fmla="*/ 1745243 h 1745242"/>
                <a:gd name="connsiteX2" fmla="*/ 0 w 1745242"/>
                <a:gd name="connsiteY2" fmla="*/ 872621 h 1745242"/>
                <a:gd name="connsiteX3" fmla="*/ 872621 w 1745242"/>
                <a:gd name="connsiteY3" fmla="*/ 0 h 1745242"/>
                <a:gd name="connsiteX4" fmla="*/ 1745243 w 1745242"/>
                <a:gd name="connsiteY4" fmla="*/ 872621 h 1745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5242" h="1745242">
                  <a:moveTo>
                    <a:pt x="1745243" y="872621"/>
                  </a:moveTo>
                  <a:cubicBezTo>
                    <a:pt x="1745243" y="1354557"/>
                    <a:pt x="1354557" y="1745243"/>
                    <a:pt x="872621" y="1745243"/>
                  </a:cubicBezTo>
                  <a:cubicBezTo>
                    <a:pt x="390686" y="1745243"/>
                    <a:pt x="0" y="1354557"/>
                    <a:pt x="0" y="872621"/>
                  </a:cubicBezTo>
                  <a:cubicBezTo>
                    <a:pt x="0" y="390686"/>
                    <a:pt x="390686" y="0"/>
                    <a:pt x="872621" y="0"/>
                  </a:cubicBezTo>
                  <a:cubicBezTo>
                    <a:pt x="1354557" y="0"/>
                    <a:pt x="1745243" y="390686"/>
                    <a:pt x="1745243" y="872621"/>
                  </a:cubicBezTo>
                  <a:close/>
                </a:path>
              </a:pathLst>
            </a:custGeom>
            <a:grpFill/>
            <a:ln w="591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FC0C14B-A95B-B88F-D843-3CF3C252AE9E}"/>
              </a:ext>
            </a:extLst>
          </p:cNvPr>
          <p:cNvSpPr txBox="1"/>
          <p:nvPr/>
        </p:nvSpPr>
        <p:spPr>
          <a:xfrm>
            <a:off x="308352" y="1117479"/>
            <a:ext cx="534550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i="0" u="none" strike="noStrike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E-commerce </a:t>
            </a:r>
          </a:p>
          <a:p>
            <a:pPr algn="ctr"/>
            <a:r>
              <a:rPr lang="en-US" sz="4000" b="1" i="0" u="none" strike="noStrike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from Multi-category store</a:t>
            </a:r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I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CA8B90-21B4-3CCC-663B-8BCC6EEA6F32}"/>
              </a:ext>
            </a:extLst>
          </p:cNvPr>
          <p:cNvSpPr txBox="1"/>
          <p:nvPr/>
        </p:nvSpPr>
        <p:spPr>
          <a:xfrm>
            <a:off x="262458" y="3604678"/>
            <a:ext cx="534550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Project 4 – Group 3</a:t>
            </a:r>
          </a:p>
          <a:p>
            <a:pPr algn="ctr"/>
            <a:r>
              <a:rPr lang="en-IN" sz="2400" b="1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ctr"/>
            <a:r>
              <a:rPr lang="en-IN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Ali Yazdan</a:t>
            </a:r>
          </a:p>
          <a:p>
            <a:pPr algn="ctr"/>
            <a:r>
              <a:rPr lang="en-IN" sz="2400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IN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shrita </a:t>
            </a:r>
            <a:r>
              <a:rPr lang="en-IN" sz="2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Surisetti</a:t>
            </a:r>
            <a:endParaRPr lang="en-IN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IN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Malini </a:t>
            </a:r>
            <a:r>
              <a:rPr lang="en-IN" sz="2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Sintre</a:t>
            </a:r>
            <a:endParaRPr lang="en-IN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152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person typing on a keyboard&#10;&#10;Description automatically generated">
            <a:extLst>
              <a:ext uri="{FF2B5EF4-FFF2-40B4-BE49-F238E27FC236}">
                <a16:creationId xmlns:a16="http://schemas.microsoft.com/office/drawing/2014/main" id="{3328C17F-4B33-8CAE-86E2-9A312DB2C3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0F34C12-6DE2-3090-3459-D49A30A66E52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4649841"/>
              <a:gd name="connsiteY0" fmla="*/ 0 h 6883421"/>
              <a:gd name="connsiteX1" fmla="*/ 4649842 w 4649841"/>
              <a:gd name="connsiteY1" fmla="*/ 0 h 6883421"/>
              <a:gd name="connsiteX2" fmla="*/ 4649842 w 4649841"/>
              <a:gd name="connsiteY2" fmla="*/ 6883422 h 6883421"/>
              <a:gd name="connsiteX3" fmla="*/ 0 w 4649841"/>
              <a:gd name="connsiteY3" fmla="*/ 6883422 h 688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9841" h="6883421">
                <a:moveTo>
                  <a:pt x="0" y="0"/>
                </a:moveTo>
                <a:lnTo>
                  <a:pt x="4649842" y="0"/>
                </a:lnTo>
                <a:lnTo>
                  <a:pt x="4649842" y="6883422"/>
                </a:lnTo>
                <a:lnTo>
                  <a:pt x="0" y="6883422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5907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E6D82D-FD24-B100-DAEA-0965779F924D}"/>
              </a:ext>
            </a:extLst>
          </p:cNvPr>
          <p:cNvSpPr txBox="1"/>
          <p:nvPr/>
        </p:nvSpPr>
        <p:spPr>
          <a:xfrm>
            <a:off x="870549" y="-19368"/>
            <a:ext cx="9829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Sales Analysis</a:t>
            </a:r>
            <a:endParaRPr lang="en-IN" sz="3600" b="1" i="0" dirty="0">
              <a:solidFill>
                <a:schemeClr val="bg1">
                  <a:lumMod val="9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slide16" descr="Dashboard 4">
            <a:hlinkClick r:id="rId3"/>
            <a:extLst>
              <a:ext uri="{FF2B5EF4-FFF2-40B4-BE49-F238E27FC236}">
                <a16:creationId xmlns:a16="http://schemas.microsoft.com/office/drawing/2014/main" id="{D9ECEEB7-C4AB-DEE8-5993-F9DFA7B85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75" y="646331"/>
            <a:ext cx="6033964" cy="608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886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8D33D5E-3E44-4E70-DBDD-09929A05A39B}"/>
              </a:ext>
            </a:extLst>
          </p:cNvPr>
          <p:cNvGrpSpPr/>
          <p:nvPr/>
        </p:nvGrpSpPr>
        <p:grpSpPr>
          <a:xfrm>
            <a:off x="1" y="0"/>
            <a:ext cx="4038600" cy="6858001"/>
            <a:chOff x="0" y="0"/>
            <a:chExt cx="4649841" cy="6858001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A0532A2-4B95-8C5E-3956-9C308938306D}"/>
                </a:ext>
              </a:extLst>
            </p:cNvPr>
            <p:cNvSpPr/>
            <p:nvPr/>
          </p:nvSpPr>
          <p:spPr>
            <a:xfrm>
              <a:off x="0" y="1"/>
              <a:ext cx="4649841" cy="6858000"/>
            </a:xfrm>
            <a:custGeom>
              <a:avLst/>
              <a:gdLst>
                <a:gd name="connsiteX0" fmla="*/ 0 w 4649841"/>
                <a:gd name="connsiteY0" fmla="*/ 0 h 6883421"/>
                <a:gd name="connsiteX1" fmla="*/ 4649842 w 4649841"/>
                <a:gd name="connsiteY1" fmla="*/ 0 h 6883421"/>
                <a:gd name="connsiteX2" fmla="*/ 4649842 w 4649841"/>
                <a:gd name="connsiteY2" fmla="*/ 6883422 h 6883421"/>
                <a:gd name="connsiteX3" fmla="*/ 0 w 4649841"/>
                <a:gd name="connsiteY3" fmla="*/ 6883422 h 688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49841" h="6883421">
                  <a:moveTo>
                    <a:pt x="0" y="0"/>
                  </a:moveTo>
                  <a:lnTo>
                    <a:pt x="4649842" y="0"/>
                  </a:lnTo>
                  <a:lnTo>
                    <a:pt x="4649842" y="6883422"/>
                  </a:lnTo>
                  <a:lnTo>
                    <a:pt x="0" y="6883422"/>
                  </a:lnTo>
                  <a:close/>
                </a:path>
              </a:pathLst>
            </a:custGeom>
            <a:solidFill>
              <a:schemeClr val="accent1"/>
            </a:solidFill>
            <a:ln w="590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B2F99E6-68BD-0A44-33C8-96695F1277B6}"/>
                </a:ext>
              </a:extLst>
            </p:cNvPr>
            <p:cNvSpPr/>
            <p:nvPr/>
          </p:nvSpPr>
          <p:spPr>
            <a:xfrm>
              <a:off x="0" y="0"/>
              <a:ext cx="4649841" cy="608943"/>
            </a:xfrm>
            <a:custGeom>
              <a:avLst/>
              <a:gdLst>
                <a:gd name="connsiteX0" fmla="*/ 0 w 4649841"/>
                <a:gd name="connsiteY0" fmla="*/ 0 h 608943"/>
                <a:gd name="connsiteX1" fmla="*/ 4649842 w 4649841"/>
                <a:gd name="connsiteY1" fmla="*/ 0 h 608943"/>
                <a:gd name="connsiteX2" fmla="*/ 4649842 w 4649841"/>
                <a:gd name="connsiteY2" fmla="*/ 608943 h 608943"/>
                <a:gd name="connsiteX3" fmla="*/ 0 w 4649841"/>
                <a:gd name="connsiteY3" fmla="*/ 608943 h 60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49841" h="608943">
                  <a:moveTo>
                    <a:pt x="0" y="0"/>
                  </a:moveTo>
                  <a:lnTo>
                    <a:pt x="4649842" y="0"/>
                  </a:lnTo>
                  <a:lnTo>
                    <a:pt x="4649842" y="608943"/>
                  </a:lnTo>
                  <a:lnTo>
                    <a:pt x="0" y="608943"/>
                  </a:lnTo>
                  <a:close/>
                </a:path>
              </a:pathLst>
            </a:custGeom>
            <a:solidFill>
              <a:schemeClr val="accent2"/>
            </a:solidFill>
            <a:ln w="590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46591A-5889-BC2F-A30B-6D12203573BD}"/>
              </a:ext>
            </a:extLst>
          </p:cNvPr>
          <p:cNvGrpSpPr/>
          <p:nvPr/>
        </p:nvGrpSpPr>
        <p:grpSpPr>
          <a:xfrm>
            <a:off x="5755908" y="2334362"/>
            <a:ext cx="6131292" cy="3147416"/>
            <a:chOff x="5083009" y="1417460"/>
            <a:chExt cx="6131292" cy="314741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696E431-3A6E-38C8-1C2C-8976D62CED87}"/>
                </a:ext>
              </a:extLst>
            </p:cNvPr>
            <p:cNvSpPr txBox="1"/>
            <p:nvPr/>
          </p:nvSpPr>
          <p:spPr>
            <a:xfrm>
              <a:off x="5083009" y="1417460"/>
              <a:ext cx="6131292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IN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Machine Learning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3777B46-6587-8EF7-9AD4-861B09D5B295}"/>
                </a:ext>
              </a:extLst>
            </p:cNvPr>
            <p:cNvSpPr txBox="1"/>
            <p:nvPr/>
          </p:nvSpPr>
          <p:spPr>
            <a:xfrm>
              <a:off x="5223910" y="3086971"/>
              <a:ext cx="5143367" cy="14779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Product Category Classification</a:t>
              </a:r>
            </a:p>
          </p:txBody>
        </p:sp>
      </p:grpSp>
      <p:pic>
        <p:nvPicPr>
          <p:cNvPr id="13" name="Picture 12" descr="A hand holding a shopping cart&#10;&#10;Description automatically generated">
            <a:extLst>
              <a:ext uri="{FF2B5EF4-FFF2-40B4-BE49-F238E27FC236}">
                <a16:creationId xmlns:a16="http://schemas.microsoft.com/office/drawing/2014/main" id="{14A64C03-3B80-710E-39D9-CB10B9FB3C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r="16071"/>
          <a:stretch/>
        </p:blipFill>
        <p:spPr>
          <a:xfrm flipH="1">
            <a:off x="1238250" y="1181100"/>
            <a:ext cx="4242204" cy="510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46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person typing on a keyboard&#10;&#10;Description automatically generated">
            <a:extLst>
              <a:ext uri="{FF2B5EF4-FFF2-40B4-BE49-F238E27FC236}">
                <a16:creationId xmlns:a16="http://schemas.microsoft.com/office/drawing/2014/main" id="{3328C17F-4B33-8CAE-86E2-9A312DB2C3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0F34C12-6DE2-3090-3459-D49A30A66E52}"/>
              </a:ext>
            </a:extLst>
          </p:cNvPr>
          <p:cNvSpPr/>
          <p:nvPr/>
        </p:nvSpPr>
        <p:spPr>
          <a:xfrm>
            <a:off x="0" y="173620"/>
            <a:ext cx="12192000" cy="6857999"/>
          </a:xfrm>
          <a:custGeom>
            <a:avLst/>
            <a:gdLst>
              <a:gd name="connsiteX0" fmla="*/ 0 w 4649841"/>
              <a:gd name="connsiteY0" fmla="*/ 0 h 6883421"/>
              <a:gd name="connsiteX1" fmla="*/ 4649842 w 4649841"/>
              <a:gd name="connsiteY1" fmla="*/ 0 h 6883421"/>
              <a:gd name="connsiteX2" fmla="*/ 4649842 w 4649841"/>
              <a:gd name="connsiteY2" fmla="*/ 6883422 h 6883421"/>
              <a:gd name="connsiteX3" fmla="*/ 0 w 4649841"/>
              <a:gd name="connsiteY3" fmla="*/ 6883422 h 688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9841" h="6883421">
                <a:moveTo>
                  <a:pt x="0" y="0"/>
                </a:moveTo>
                <a:lnTo>
                  <a:pt x="4649842" y="0"/>
                </a:lnTo>
                <a:lnTo>
                  <a:pt x="4649842" y="6883422"/>
                </a:lnTo>
                <a:lnTo>
                  <a:pt x="0" y="6883422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59079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661E7BE-A094-315C-F802-046219EF52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6834930"/>
              </p:ext>
            </p:extLst>
          </p:nvPr>
        </p:nvGraphicFramePr>
        <p:xfrm>
          <a:off x="1164657" y="731521"/>
          <a:ext cx="8595360" cy="5236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70993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14055E8-E5B2-6924-4F0E-7DEBA1696852}"/>
              </a:ext>
            </a:extLst>
          </p:cNvPr>
          <p:cNvSpPr/>
          <p:nvPr/>
        </p:nvSpPr>
        <p:spPr>
          <a:xfrm>
            <a:off x="0" y="-1"/>
            <a:ext cx="12192000" cy="2976241"/>
          </a:xfrm>
          <a:custGeom>
            <a:avLst/>
            <a:gdLst>
              <a:gd name="connsiteX0" fmla="*/ 0 w 12166919"/>
              <a:gd name="connsiteY0" fmla="*/ 0 h 2976241"/>
              <a:gd name="connsiteX1" fmla="*/ 12166919 w 12166919"/>
              <a:gd name="connsiteY1" fmla="*/ 0 h 2976241"/>
              <a:gd name="connsiteX2" fmla="*/ 12166919 w 12166919"/>
              <a:gd name="connsiteY2" fmla="*/ 2976241 h 2976241"/>
              <a:gd name="connsiteX3" fmla="*/ 0 w 12166919"/>
              <a:gd name="connsiteY3" fmla="*/ 2976241 h 2976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6919" h="2976241">
                <a:moveTo>
                  <a:pt x="0" y="0"/>
                </a:moveTo>
                <a:lnTo>
                  <a:pt x="12166919" y="0"/>
                </a:lnTo>
                <a:lnTo>
                  <a:pt x="12166919" y="2976241"/>
                </a:lnTo>
                <a:lnTo>
                  <a:pt x="0" y="2976241"/>
                </a:lnTo>
                <a:close/>
              </a:path>
            </a:pathLst>
          </a:custGeom>
          <a:solidFill>
            <a:schemeClr val="accent1"/>
          </a:solidFill>
          <a:ln w="6966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C4C25C-F4EE-4FC1-3B33-CF2C9A72908C}"/>
              </a:ext>
            </a:extLst>
          </p:cNvPr>
          <p:cNvGrpSpPr/>
          <p:nvPr/>
        </p:nvGrpSpPr>
        <p:grpSpPr>
          <a:xfrm>
            <a:off x="9333498" y="331900"/>
            <a:ext cx="2063583" cy="6526100"/>
            <a:chOff x="9333498" y="279401"/>
            <a:chExt cx="2063583" cy="652610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2CDED25-829C-D7F7-6BF3-442C997F37E4}"/>
                </a:ext>
              </a:extLst>
            </p:cNvPr>
            <p:cNvSpPr/>
            <p:nvPr/>
          </p:nvSpPr>
          <p:spPr>
            <a:xfrm>
              <a:off x="9333498" y="4035203"/>
              <a:ext cx="2063583" cy="2770298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4 w 2063583"/>
                <a:gd name="connsiteY1" fmla="*/ 0 h 2102597"/>
                <a:gd name="connsiteX2" fmla="*/ 2063584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4" y="0"/>
                  </a:lnTo>
                  <a:lnTo>
                    <a:pt x="2063584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rgbClr val="FCBF10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91E54BC-9B77-28C9-7FF5-640CB9442AD4}"/>
                </a:ext>
              </a:extLst>
            </p:cNvPr>
            <p:cNvSpPr/>
            <p:nvPr/>
          </p:nvSpPr>
          <p:spPr>
            <a:xfrm>
              <a:off x="9333498" y="279401"/>
              <a:ext cx="2063583" cy="3438302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3 w 2063583"/>
                <a:gd name="connsiteY1" fmla="*/ 0 h 2102597"/>
                <a:gd name="connsiteX2" fmla="*/ 2063583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3" y="0"/>
                  </a:lnTo>
                  <a:lnTo>
                    <a:pt x="2063583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chemeClr val="accent2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0563E84-8BE3-4FF8-E021-5FE95BE8F35C}"/>
              </a:ext>
            </a:extLst>
          </p:cNvPr>
          <p:cNvSpPr txBox="1"/>
          <p:nvPr/>
        </p:nvSpPr>
        <p:spPr>
          <a:xfrm>
            <a:off x="794918" y="116495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3600" b="1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 Preprocessing for Machine Learning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3B88D-137C-6C8A-F140-793809159B9A}"/>
              </a:ext>
            </a:extLst>
          </p:cNvPr>
          <p:cNvSpPr txBox="1"/>
          <p:nvPr/>
        </p:nvSpPr>
        <p:spPr>
          <a:xfrm>
            <a:off x="794918" y="3851720"/>
            <a:ext cx="6505768" cy="415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I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Picture 13" descr="A person holding a phone&#10;&#10;Description automatically generated">
            <a:extLst>
              <a:ext uri="{FF2B5EF4-FFF2-40B4-BE49-F238E27FC236}">
                <a16:creationId xmlns:a16="http://schemas.microsoft.com/office/drawing/2014/main" id="{F11BC33C-9717-3878-BA6D-D0BDAA7A6B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8" r="13964"/>
          <a:stretch/>
        </p:blipFill>
        <p:spPr>
          <a:xfrm>
            <a:off x="7846836" y="1300214"/>
            <a:ext cx="4345164" cy="4257572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A40B8C2-9B73-A9ED-4FBF-97B83279D4DE}"/>
              </a:ext>
            </a:extLst>
          </p:cNvPr>
          <p:cNvSpPr/>
          <p:nvPr/>
        </p:nvSpPr>
        <p:spPr>
          <a:xfrm>
            <a:off x="758406" y="3630502"/>
            <a:ext cx="6169023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Resampled 10% of the data with 190,000 records and considered 42 unique Product Categories.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8C381B8-E996-AD12-6A4E-2FC7232D6536}"/>
              </a:ext>
            </a:extLst>
          </p:cNvPr>
          <p:cNvSpPr/>
          <p:nvPr/>
        </p:nvSpPr>
        <p:spPr>
          <a:xfrm>
            <a:off x="794918" y="5015651"/>
            <a:ext cx="6169023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Balanced the dominant class to avoid bias.</a:t>
            </a:r>
          </a:p>
        </p:txBody>
      </p:sp>
    </p:spTree>
    <p:extLst>
      <p:ext uri="{BB962C8B-B14F-4D97-AF65-F5344CB8AC3E}">
        <p14:creationId xmlns:p14="http://schemas.microsoft.com/office/powerpoint/2010/main" val="4209157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14055E8-E5B2-6924-4F0E-7DEBA1696852}"/>
              </a:ext>
            </a:extLst>
          </p:cNvPr>
          <p:cNvSpPr/>
          <p:nvPr/>
        </p:nvSpPr>
        <p:spPr>
          <a:xfrm>
            <a:off x="0" y="-1"/>
            <a:ext cx="12192000" cy="2976241"/>
          </a:xfrm>
          <a:custGeom>
            <a:avLst/>
            <a:gdLst>
              <a:gd name="connsiteX0" fmla="*/ 0 w 12166919"/>
              <a:gd name="connsiteY0" fmla="*/ 0 h 2976241"/>
              <a:gd name="connsiteX1" fmla="*/ 12166919 w 12166919"/>
              <a:gd name="connsiteY1" fmla="*/ 0 h 2976241"/>
              <a:gd name="connsiteX2" fmla="*/ 12166919 w 12166919"/>
              <a:gd name="connsiteY2" fmla="*/ 2976241 h 2976241"/>
              <a:gd name="connsiteX3" fmla="*/ 0 w 12166919"/>
              <a:gd name="connsiteY3" fmla="*/ 2976241 h 2976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6919" h="2976241">
                <a:moveTo>
                  <a:pt x="0" y="0"/>
                </a:moveTo>
                <a:lnTo>
                  <a:pt x="12166919" y="0"/>
                </a:lnTo>
                <a:lnTo>
                  <a:pt x="12166919" y="2976241"/>
                </a:lnTo>
                <a:lnTo>
                  <a:pt x="0" y="2976241"/>
                </a:lnTo>
                <a:close/>
              </a:path>
            </a:pathLst>
          </a:custGeom>
          <a:solidFill>
            <a:schemeClr val="accent1"/>
          </a:solidFill>
          <a:ln w="6966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C4C25C-F4EE-4FC1-3B33-CF2C9A72908C}"/>
              </a:ext>
            </a:extLst>
          </p:cNvPr>
          <p:cNvGrpSpPr/>
          <p:nvPr/>
        </p:nvGrpSpPr>
        <p:grpSpPr>
          <a:xfrm>
            <a:off x="9333498" y="331900"/>
            <a:ext cx="2063583" cy="6526100"/>
            <a:chOff x="9333498" y="279401"/>
            <a:chExt cx="2063583" cy="652610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2CDED25-829C-D7F7-6BF3-442C997F37E4}"/>
                </a:ext>
              </a:extLst>
            </p:cNvPr>
            <p:cNvSpPr/>
            <p:nvPr/>
          </p:nvSpPr>
          <p:spPr>
            <a:xfrm>
              <a:off x="9333498" y="4035203"/>
              <a:ext cx="2063583" cy="2770298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4 w 2063583"/>
                <a:gd name="connsiteY1" fmla="*/ 0 h 2102597"/>
                <a:gd name="connsiteX2" fmla="*/ 2063584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4" y="0"/>
                  </a:lnTo>
                  <a:lnTo>
                    <a:pt x="2063584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rgbClr val="FCBF10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91E54BC-9B77-28C9-7FF5-640CB9442AD4}"/>
                </a:ext>
              </a:extLst>
            </p:cNvPr>
            <p:cNvSpPr/>
            <p:nvPr/>
          </p:nvSpPr>
          <p:spPr>
            <a:xfrm>
              <a:off x="9333498" y="279401"/>
              <a:ext cx="2063583" cy="3438302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3 w 2063583"/>
                <a:gd name="connsiteY1" fmla="*/ 0 h 2102597"/>
                <a:gd name="connsiteX2" fmla="*/ 2063583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3" y="0"/>
                  </a:lnTo>
                  <a:lnTo>
                    <a:pt x="2063583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chemeClr val="accent2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0563E84-8BE3-4FF8-E021-5FE95BE8F35C}"/>
              </a:ext>
            </a:extLst>
          </p:cNvPr>
          <p:cNvSpPr txBox="1"/>
          <p:nvPr/>
        </p:nvSpPr>
        <p:spPr>
          <a:xfrm>
            <a:off x="794918" y="116495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3600" b="1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Feature Engineering for Machine Learning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3B88D-137C-6C8A-F140-793809159B9A}"/>
              </a:ext>
            </a:extLst>
          </p:cNvPr>
          <p:cNvSpPr txBox="1"/>
          <p:nvPr/>
        </p:nvSpPr>
        <p:spPr>
          <a:xfrm>
            <a:off x="794918" y="3851720"/>
            <a:ext cx="6505768" cy="415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I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Picture 13" descr="A person holding a phone&#10;&#10;Description automatically generated">
            <a:extLst>
              <a:ext uri="{FF2B5EF4-FFF2-40B4-BE49-F238E27FC236}">
                <a16:creationId xmlns:a16="http://schemas.microsoft.com/office/drawing/2014/main" id="{F11BC33C-9717-3878-BA6D-D0BDAA7A6B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8" r="13964"/>
          <a:stretch/>
        </p:blipFill>
        <p:spPr>
          <a:xfrm>
            <a:off x="7846836" y="1300214"/>
            <a:ext cx="4345164" cy="4257572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A40B8C2-9B73-A9ED-4FBF-97B83279D4DE}"/>
              </a:ext>
            </a:extLst>
          </p:cNvPr>
          <p:cNvSpPr/>
          <p:nvPr/>
        </p:nvSpPr>
        <p:spPr>
          <a:xfrm>
            <a:off x="604402" y="3276363"/>
            <a:ext cx="6169023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Used </a:t>
            </a:r>
            <a:r>
              <a:rPr lang="en-IN" i="1" dirty="0"/>
              <a:t>“</a:t>
            </a:r>
            <a:r>
              <a:rPr lang="en-IN" b="1" i="1" dirty="0" err="1"/>
              <a:t>feature_importances</a:t>
            </a:r>
            <a:r>
              <a:rPr lang="en-IN" b="1" i="1" dirty="0"/>
              <a:t>_” </a:t>
            </a:r>
            <a:r>
              <a:rPr lang="en-IN" dirty="0"/>
              <a:t>and removed unnecessary columns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8C381B8-E996-AD12-6A4E-2FC7232D6536}"/>
              </a:ext>
            </a:extLst>
          </p:cNvPr>
          <p:cNvSpPr/>
          <p:nvPr/>
        </p:nvSpPr>
        <p:spPr>
          <a:xfrm>
            <a:off x="604400" y="4464099"/>
            <a:ext cx="6169023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Encoded Categorical variables using </a:t>
            </a:r>
            <a:r>
              <a:rPr lang="en-IN" i="1" dirty="0"/>
              <a:t>“</a:t>
            </a:r>
            <a:r>
              <a:rPr lang="en-IN" b="1" i="1" dirty="0" err="1"/>
              <a:t>LabelEncoder</a:t>
            </a:r>
            <a:r>
              <a:rPr lang="en-IN" b="1" i="1" dirty="0"/>
              <a:t>”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982E475-BB9A-229E-4601-AFF5C167311B}"/>
              </a:ext>
            </a:extLst>
          </p:cNvPr>
          <p:cNvSpPr/>
          <p:nvPr/>
        </p:nvSpPr>
        <p:spPr>
          <a:xfrm>
            <a:off x="604400" y="5625709"/>
            <a:ext cx="6169023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Scaled numerical variables using </a:t>
            </a:r>
            <a:r>
              <a:rPr lang="en-IN" i="1" dirty="0"/>
              <a:t>“</a:t>
            </a:r>
            <a:r>
              <a:rPr lang="en-IN" b="1" i="1" dirty="0" err="1"/>
              <a:t>StandardScaler</a:t>
            </a:r>
            <a:r>
              <a:rPr lang="en-IN" b="1" i="1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1063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14055E8-E5B2-6924-4F0E-7DEBA1696852}"/>
              </a:ext>
            </a:extLst>
          </p:cNvPr>
          <p:cNvSpPr/>
          <p:nvPr/>
        </p:nvSpPr>
        <p:spPr>
          <a:xfrm>
            <a:off x="0" y="0"/>
            <a:ext cx="12192000" cy="2204186"/>
          </a:xfrm>
          <a:custGeom>
            <a:avLst/>
            <a:gdLst>
              <a:gd name="connsiteX0" fmla="*/ 0 w 12166919"/>
              <a:gd name="connsiteY0" fmla="*/ 0 h 2976241"/>
              <a:gd name="connsiteX1" fmla="*/ 12166919 w 12166919"/>
              <a:gd name="connsiteY1" fmla="*/ 0 h 2976241"/>
              <a:gd name="connsiteX2" fmla="*/ 12166919 w 12166919"/>
              <a:gd name="connsiteY2" fmla="*/ 2976241 h 2976241"/>
              <a:gd name="connsiteX3" fmla="*/ 0 w 12166919"/>
              <a:gd name="connsiteY3" fmla="*/ 2976241 h 2976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6919" h="2976241">
                <a:moveTo>
                  <a:pt x="0" y="0"/>
                </a:moveTo>
                <a:lnTo>
                  <a:pt x="12166919" y="0"/>
                </a:lnTo>
                <a:lnTo>
                  <a:pt x="12166919" y="2976241"/>
                </a:lnTo>
                <a:lnTo>
                  <a:pt x="0" y="2976241"/>
                </a:lnTo>
                <a:close/>
              </a:path>
            </a:pathLst>
          </a:custGeom>
          <a:solidFill>
            <a:schemeClr val="accent1"/>
          </a:solidFill>
          <a:ln w="6966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63E84-8BE3-4FF8-E021-5FE95BE8F35C}"/>
              </a:ext>
            </a:extLst>
          </p:cNvPr>
          <p:cNvSpPr txBox="1"/>
          <p:nvPr/>
        </p:nvSpPr>
        <p:spPr>
          <a:xfrm>
            <a:off x="1834831" y="895447"/>
            <a:ext cx="85223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cs typeface="Segoe UI" panose="020B0502040204020203" pitchFamily="34" charset="0"/>
              </a:rPr>
              <a:t>Model Training and Optimisation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3B88D-137C-6C8A-F140-793809159B9A}"/>
              </a:ext>
            </a:extLst>
          </p:cNvPr>
          <p:cNvSpPr txBox="1"/>
          <p:nvPr/>
        </p:nvSpPr>
        <p:spPr>
          <a:xfrm>
            <a:off x="794918" y="3851720"/>
            <a:ext cx="6505768" cy="415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I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B7FF8C34-065F-20CB-E2D0-00DCE9DF54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4408566"/>
              </p:ext>
            </p:extLst>
          </p:nvPr>
        </p:nvGraphicFramePr>
        <p:xfrm>
          <a:off x="290424" y="3099634"/>
          <a:ext cx="6668641" cy="2637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92818D2-9484-B760-5BF5-938643699390}"/>
              </a:ext>
            </a:extLst>
          </p:cNvPr>
          <p:cNvSpPr/>
          <p:nvPr/>
        </p:nvSpPr>
        <p:spPr>
          <a:xfrm>
            <a:off x="425178" y="2692964"/>
            <a:ext cx="6371013" cy="48463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Initial Training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B5C341C-FC32-5055-848B-8D5DB849BA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178" y="5590475"/>
            <a:ext cx="5670821" cy="97341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0FA0E3C-CCDB-5050-8CEC-18CFA80CF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6442" y="2204186"/>
            <a:ext cx="5165558" cy="4653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596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763B88D-137C-6C8A-F140-793809159B9A}"/>
              </a:ext>
            </a:extLst>
          </p:cNvPr>
          <p:cNvSpPr txBox="1"/>
          <p:nvPr/>
        </p:nvSpPr>
        <p:spPr>
          <a:xfrm>
            <a:off x="159649" y="4015349"/>
            <a:ext cx="6505768" cy="415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I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92818D2-9484-B760-5BF5-938643699390}"/>
              </a:ext>
            </a:extLst>
          </p:cNvPr>
          <p:cNvSpPr/>
          <p:nvPr/>
        </p:nvSpPr>
        <p:spPr>
          <a:xfrm>
            <a:off x="159649" y="177336"/>
            <a:ext cx="11847033" cy="80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Hyperparameter Tuning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1B2377-7619-0429-BA4E-992B40550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25" y="2726699"/>
            <a:ext cx="4585604" cy="831739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82A18A8-09D0-D81B-640B-73C534CF5728}"/>
              </a:ext>
            </a:extLst>
          </p:cNvPr>
          <p:cNvSpPr/>
          <p:nvPr/>
        </p:nvSpPr>
        <p:spPr>
          <a:xfrm>
            <a:off x="203797" y="1379287"/>
            <a:ext cx="6505768" cy="9602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  <a:p>
            <a:r>
              <a:rPr lang="en-IN" dirty="0"/>
              <a:t>Manually adjusted hyperparameters like </a:t>
            </a:r>
            <a:r>
              <a:rPr lang="en-IN" dirty="0" err="1"/>
              <a:t>max_depth</a:t>
            </a:r>
            <a:r>
              <a:rPr lang="en-IN" dirty="0"/>
              <a:t>, </a:t>
            </a:r>
            <a:r>
              <a:rPr lang="en-IN" dirty="0" err="1"/>
              <a:t>min_samples_split</a:t>
            </a:r>
            <a:r>
              <a:rPr lang="en-IN" dirty="0"/>
              <a:t> to reduce overfitting and accuracy is 89% with low recall and f1-scores.</a:t>
            </a:r>
          </a:p>
          <a:p>
            <a:pPr algn="ctr"/>
            <a:endParaRPr lang="en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058E640-CE3D-7CD9-437D-39DE321AA84B}"/>
              </a:ext>
            </a:extLst>
          </p:cNvPr>
          <p:cNvSpPr/>
          <p:nvPr/>
        </p:nvSpPr>
        <p:spPr>
          <a:xfrm>
            <a:off x="203797" y="3933266"/>
            <a:ext cx="6505768" cy="9958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/>
          </a:p>
          <a:p>
            <a:r>
              <a:rPr lang="en-IN" dirty="0"/>
              <a:t>Employed </a:t>
            </a:r>
            <a:r>
              <a:rPr lang="en-IN" dirty="0" err="1"/>
              <a:t>GridSearchCV</a:t>
            </a:r>
            <a:r>
              <a:rPr lang="en-IN" dirty="0"/>
              <a:t> for automatic hyperparameter optimisation and the final accuracy is 95% with improved recall and f1-scores.</a:t>
            </a:r>
          </a:p>
          <a:p>
            <a:pPr algn="ctr"/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AE05FB-EF37-15A6-A05B-B13C30527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25" y="5303897"/>
            <a:ext cx="4585604" cy="845084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0C16E81F-E575-05F7-AFCE-446D7BCDA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9565" y="1379287"/>
            <a:ext cx="5482435" cy="514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3875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14055E8-E5B2-6924-4F0E-7DEBA1696852}"/>
              </a:ext>
            </a:extLst>
          </p:cNvPr>
          <p:cNvSpPr/>
          <p:nvPr/>
        </p:nvSpPr>
        <p:spPr>
          <a:xfrm>
            <a:off x="0" y="0"/>
            <a:ext cx="12192000" cy="1842884"/>
          </a:xfrm>
          <a:custGeom>
            <a:avLst/>
            <a:gdLst>
              <a:gd name="connsiteX0" fmla="*/ 0 w 12166919"/>
              <a:gd name="connsiteY0" fmla="*/ 0 h 2976241"/>
              <a:gd name="connsiteX1" fmla="*/ 12166919 w 12166919"/>
              <a:gd name="connsiteY1" fmla="*/ 0 h 2976241"/>
              <a:gd name="connsiteX2" fmla="*/ 12166919 w 12166919"/>
              <a:gd name="connsiteY2" fmla="*/ 2976241 h 2976241"/>
              <a:gd name="connsiteX3" fmla="*/ 0 w 12166919"/>
              <a:gd name="connsiteY3" fmla="*/ 2976241 h 2976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6919" h="2976241">
                <a:moveTo>
                  <a:pt x="0" y="0"/>
                </a:moveTo>
                <a:lnTo>
                  <a:pt x="12166919" y="0"/>
                </a:lnTo>
                <a:lnTo>
                  <a:pt x="12166919" y="2976241"/>
                </a:lnTo>
                <a:lnTo>
                  <a:pt x="0" y="2976241"/>
                </a:lnTo>
                <a:close/>
              </a:path>
            </a:pathLst>
          </a:custGeom>
          <a:solidFill>
            <a:schemeClr val="accent1"/>
          </a:solidFill>
          <a:ln w="6966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C4C25C-F4EE-4FC1-3B33-CF2C9A72908C}"/>
              </a:ext>
            </a:extLst>
          </p:cNvPr>
          <p:cNvGrpSpPr/>
          <p:nvPr/>
        </p:nvGrpSpPr>
        <p:grpSpPr>
          <a:xfrm>
            <a:off x="9333498" y="331900"/>
            <a:ext cx="2063583" cy="6526100"/>
            <a:chOff x="9333498" y="279401"/>
            <a:chExt cx="2063583" cy="652610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2CDED25-829C-D7F7-6BF3-442C997F37E4}"/>
                </a:ext>
              </a:extLst>
            </p:cNvPr>
            <p:cNvSpPr/>
            <p:nvPr/>
          </p:nvSpPr>
          <p:spPr>
            <a:xfrm>
              <a:off x="9333498" y="4035203"/>
              <a:ext cx="2063583" cy="2770298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4 w 2063583"/>
                <a:gd name="connsiteY1" fmla="*/ 0 h 2102597"/>
                <a:gd name="connsiteX2" fmla="*/ 2063584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4" y="0"/>
                  </a:lnTo>
                  <a:lnTo>
                    <a:pt x="2063584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rgbClr val="FCBF10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91E54BC-9B77-28C9-7FF5-640CB9442AD4}"/>
                </a:ext>
              </a:extLst>
            </p:cNvPr>
            <p:cNvSpPr/>
            <p:nvPr/>
          </p:nvSpPr>
          <p:spPr>
            <a:xfrm>
              <a:off x="9333498" y="279401"/>
              <a:ext cx="2063583" cy="3438302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3 w 2063583"/>
                <a:gd name="connsiteY1" fmla="*/ 0 h 2102597"/>
                <a:gd name="connsiteX2" fmla="*/ 2063583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3" y="0"/>
                  </a:lnTo>
                  <a:lnTo>
                    <a:pt x="2063583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chemeClr val="accent2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0563E84-8BE3-4FF8-E021-5FE95BE8F35C}"/>
              </a:ext>
            </a:extLst>
          </p:cNvPr>
          <p:cNvSpPr txBox="1"/>
          <p:nvPr/>
        </p:nvSpPr>
        <p:spPr>
          <a:xfrm>
            <a:off x="794918" y="49621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3600" b="1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 Preprocessing for Machine Learning – Part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3B88D-137C-6C8A-F140-793809159B9A}"/>
              </a:ext>
            </a:extLst>
          </p:cNvPr>
          <p:cNvSpPr txBox="1"/>
          <p:nvPr/>
        </p:nvSpPr>
        <p:spPr>
          <a:xfrm>
            <a:off x="794918" y="3851720"/>
            <a:ext cx="6505768" cy="415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I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038F06-25B7-4599-295D-2F2AFFB2D10A}"/>
              </a:ext>
            </a:extLst>
          </p:cNvPr>
          <p:cNvSpPr txBox="1"/>
          <p:nvPr/>
        </p:nvSpPr>
        <p:spPr>
          <a:xfrm>
            <a:off x="-4548" y="1842884"/>
            <a:ext cx="2870578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AU" sz="1600" b="1" i="1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Data Preparation:</a:t>
            </a:r>
            <a:br>
              <a:rPr lang="en-AU" sz="1600" b="1" i="1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</a:br>
            <a:endParaRPr lang="en-AU" sz="1600" b="1" i="1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>
              <a:buFont typeface="+mj-lt"/>
              <a:buAutoNum type="arabicPeriod"/>
            </a:pP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Creating </a:t>
            </a:r>
            <a:r>
              <a:rPr lang="en-AU" sz="1400" b="1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SQLAlchemy</a:t>
            </a: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Engine and Loading Data</a:t>
            </a:r>
            <a:b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</a:br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>
              <a:buFont typeface="+mj-lt"/>
              <a:buAutoNum type="arabicPeriod"/>
            </a:pP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Data Type Optimization</a:t>
            </a:r>
            <a:br>
              <a:rPr lang="en-AU" sz="1400" b="1" dirty="0">
                <a:solidFill>
                  <a:srgbClr val="0D0D0D"/>
                </a:solidFill>
                <a:highlight>
                  <a:srgbClr val="FFFFFF"/>
                </a:highlight>
                <a:latin typeface="ui-sans-serif"/>
              </a:rPr>
            </a:br>
            <a:r>
              <a:rPr lang="en-AU" sz="1400" b="1" dirty="0">
                <a:solidFill>
                  <a:srgbClr val="0D0D0D"/>
                </a:solidFill>
                <a:highlight>
                  <a:srgbClr val="FFFFFF"/>
                </a:highlight>
                <a:latin typeface="ui-sans-serif"/>
              </a:rPr>
              <a:t>Category and Price Binning</a:t>
            </a:r>
          </a:p>
          <a:p>
            <a:pPr>
              <a:buFont typeface="+mj-lt"/>
              <a:buAutoNum type="arabicPeriod"/>
            </a:pPr>
            <a:endParaRPr lang="en-AU" sz="1400" dirty="0">
              <a:solidFill>
                <a:srgbClr val="0D0D0D"/>
              </a:solidFill>
              <a:highlight>
                <a:srgbClr val="FFFFFF"/>
              </a:highlight>
              <a:latin typeface="ui-sans-serif"/>
            </a:endParaRPr>
          </a:p>
          <a:p>
            <a:pPr>
              <a:buFont typeface="+mj-lt"/>
              <a:buAutoNum type="arabicPeriod"/>
            </a:pPr>
            <a:r>
              <a:rPr lang="en-AU" sz="1400" b="1" dirty="0">
                <a:solidFill>
                  <a:srgbClr val="0D0D0D"/>
                </a:solidFill>
                <a:highlight>
                  <a:srgbClr val="FFFFFF"/>
                </a:highlight>
                <a:latin typeface="ui-sans-serif"/>
              </a:rPr>
              <a:t>Handling Missing Values and Duplicates</a:t>
            </a:r>
          </a:p>
          <a:p>
            <a:pPr>
              <a:buFont typeface="+mj-lt"/>
              <a:buAutoNum type="arabicPeriod"/>
            </a:pPr>
            <a:endParaRPr lang="en-AU" sz="1400" dirty="0">
              <a:solidFill>
                <a:srgbClr val="0D0D0D"/>
              </a:solidFill>
              <a:highlight>
                <a:srgbClr val="FFFFFF"/>
              </a:highlight>
              <a:latin typeface="ui-sans-serif"/>
            </a:endParaRPr>
          </a:p>
          <a:p>
            <a:pPr>
              <a:buFont typeface="+mj-lt"/>
              <a:buAutoNum type="arabicPeriod"/>
            </a:pPr>
            <a:r>
              <a:rPr lang="en-AU" sz="1400" b="1" dirty="0">
                <a:solidFill>
                  <a:srgbClr val="0D0D0D"/>
                </a:solidFill>
                <a:highlight>
                  <a:srgbClr val="FFFFFF"/>
                </a:highlight>
                <a:latin typeface="ui-sans-serif"/>
              </a:rPr>
              <a:t>Stratified Sampling</a:t>
            </a:r>
          </a:p>
          <a:p>
            <a:pPr>
              <a:buFont typeface="+mj-lt"/>
              <a:buAutoNum type="arabicPeriod"/>
            </a:pPr>
            <a:endParaRPr lang="en-AU" sz="1400" dirty="0">
              <a:solidFill>
                <a:srgbClr val="0D0D0D"/>
              </a:solidFill>
              <a:highlight>
                <a:srgbClr val="FFFFFF"/>
              </a:highlight>
              <a:latin typeface="ui-sans-serif"/>
            </a:endParaRPr>
          </a:p>
          <a:p>
            <a:pPr>
              <a:buFont typeface="+mj-lt"/>
              <a:buAutoNum type="arabicPeriod"/>
            </a:pPr>
            <a:r>
              <a:rPr lang="en-AU" sz="1400" b="1" dirty="0">
                <a:solidFill>
                  <a:srgbClr val="0D0D0D"/>
                </a:solidFill>
                <a:highlight>
                  <a:srgbClr val="FFFFFF"/>
                </a:highlight>
                <a:latin typeface="ui-sans-serif"/>
              </a:rPr>
              <a:t>Principal Component Analysis (PCA)</a:t>
            </a:r>
          </a:p>
          <a:p>
            <a:pPr>
              <a:buFont typeface="+mj-lt"/>
              <a:buAutoNum type="arabicPeriod"/>
            </a:pPr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>
              <a:buFont typeface="+mj-lt"/>
              <a:buAutoNum type="arabicPeriod"/>
            </a:pP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Correlation Analysis</a:t>
            </a:r>
            <a:br>
              <a:rPr lang="en-AU" sz="1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</a:br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>
              <a:buFont typeface="+mj-lt"/>
              <a:buAutoNum type="arabicPeriod"/>
            </a:pP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Feature Engineering</a:t>
            </a:r>
          </a:p>
          <a:p>
            <a:pPr algn="l">
              <a:buFont typeface="+mj-lt"/>
              <a:buAutoNum type="arabicPeriod"/>
            </a:pPr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</p:txBody>
      </p:sp>
      <p:pic>
        <p:nvPicPr>
          <p:cNvPr id="13" name="Picture 12" descr="A screenshot of a graph&#10;&#10;Description automatically generated">
            <a:extLst>
              <a:ext uri="{FF2B5EF4-FFF2-40B4-BE49-F238E27FC236}">
                <a16:creationId xmlns:a16="http://schemas.microsoft.com/office/drawing/2014/main" id="{95B3BEB7-4535-C506-3066-6DD019CD3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440" y="1842884"/>
            <a:ext cx="6199066" cy="4978857"/>
          </a:xfrm>
          <a:prstGeom prst="rect">
            <a:avLst/>
          </a:prstGeom>
        </p:spPr>
      </p:pic>
      <p:pic>
        <p:nvPicPr>
          <p:cNvPr id="3" name="Picture 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0562B658-E723-7FDE-565D-EEA9B59A9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855" y="1970359"/>
            <a:ext cx="3082145" cy="213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5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14055E8-E5B2-6924-4F0E-7DEBA1696852}"/>
              </a:ext>
            </a:extLst>
          </p:cNvPr>
          <p:cNvSpPr/>
          <p:nvPr/>
        </p:nvSpPr>
        <p:spPr>
          <a:xfrm>
            <a:off x="0" y="0"/>
            <a:ext cx="12192000" cy="1842884"/>
          </a:xfrm>
          <a:custGeom>
            <a:avLst/>
            <a:gdLst>
              <a:gd name="connsiteX0" fmla="*/ 0 w 12166919"/>
              <a:gd name="connsiteY0" fmla="*/ 0 h 2976241"/>
              <a:gd name="connsiteX1" fmla="*/ 12166919 w 12166919"/>
              <a:gd name="connsiteY1" fmla="*/ 0 h 2976241"/>
              <a:gd name="connsiteX2" fmla="*/ 12166919 w 12166919"/>
              <a:gd name="connsiteY2" fmla="*/ 2976241 h 2976241"/>
              <a:gd name="connsiteX3" fmla="*/ 0 w 12166919"/>
              <a:gd name="connsiteY3" fmla="*/ 2976241 h 2976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6919" h="2976241">
                <a:moveTo>
                  <a:pt x="0" y="0"/>
                </a:moveTo>
                <a:lnTo>
                  <a:pt x="12166919" y="0"/>
                </a:lnTo>
                <a:lnTo>
                  <a:pt x="12166919" y="2976241"/>
                </a:lnTo>
                <a:lnTo>
                  <a:pt x="0" y="2976241"/>
                </a:lnTo>
                <a:close/>
              </a:path>
            </a:pathLst>
          </a:custGeom>
          <a:solidFill>
            <a:schemeClr val="accent1"/>
          </a:solidFill>
          <a:ln w="6966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C4C25C-F4EE-4FC1-3B33-CF2C9A72908C}"/>
              </a:ext>
            </a:extLst>
          </p:cNvPr>
          <p:cNvGrpSpPr/>
          <p:nvPr/>
        </p:nvGrpSpPr>
        <p:grpSpPr>
          <a:xfrm>
            <a:off x="9333498" y="331900"/>
            <a:ext cx="2063583" cy="6526100"/>
            <a:chOff x="9333498" y="279401"/>
            <a:chExt cx="2063583" cy="652610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2CDED25-829C-D7F7-6BF3-442C997F37E4}"/>
                </a:ext>
              </a:extLst>
            </p:cNvPr>
            <p:cNvSpPr/>
            <p:nvPr/>
          </p:nvSpPr>
          <p:spPr>
            <a:xfrm>
              <a:off x="9333498" y="4035203"/>
              <a:ext cx="2063583" cy="2770298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4 w 2063583"/>
                <a:gd name="connsiteY1" fmla="*/ 0 h 2102597"/>
                <a:gd name="connsiteX2" fmla="*/ 2063584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4" y="0"/>
                  </a:lnTo>
                  <a:lnTo>
                    <a:pt x="2063584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rgbClr val="FCBF10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91E54BC-9B77-28C9-7FF5-640CB9442AD4}"/>
                </a:ext>
              </a:extLst>
            </p:cNvPr>
            <p:cNvSpPr/>
            <p:nvPr/>
          </p:nvSpPr>
          <p:spPr>
            <a:xfrm>
              <a:off x="9333498" y="279401"/>
              <a:ext cx="2063583" cy="3438302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3 w 2063583"/>
                <a:gd name="connsiteY1" fmla="*/ 0 h 2102597"/>
                <a:gd name="connsiteX2" fmla="*/ 2063583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3" y="0"/>
                  </a:lnTo>
                  <a:lnTo>
                    <a:pt x="2063583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chemeClr val="accent2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0563E84-8BE3-4FF8-E021-5FE95BE8F35C}"/>
              </a:ext>
            </a:extLst>
          </p:cNvPr>
          <p:cNvSpPr txBox="1"/>
          <p:nvPr/>
        </p:nvSpPr>
        <p:spPr>
          <a:xfrm>
            <a:off x="794918" y="49621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3600" b="1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 Preprocessing for Machine Learning – Part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3B88D-137C-6C8A-F140-793809159B9A}"/>
              </a:ext>
            </a:extLst>
          </p:cNvPr>
          <p:cNvSpPr txBox="1"/>
          <p:nvPr/>
        </p:nvSpPr>
        <p:spPr>
          <a:xfrm>
            <a:off x="794918" y="3851720"/>
            <a:ext cx="6505768" cy="415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I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038F06-25B7-4599-295D-2F2AFFB2D10A}"/>
              </a:ext>
            </a:extLst>
          </p:cNvPr>
          <p:cNvSpPr txBox="1"/>
          <p:nvPr/>
        </p:nvSpPr>
        <p:spPr>
          <a:xfrm>
            <a:off x="-4548" y="1842884"/>
            <a:ext cx="2870578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AU" sz="1600" b="1" i="1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Data Processing and Model Evaluation:</a:t>
            </a:r>
          </a:p>
          <a:p>
            <a:pPr algn="l">
              <a:buFont typeface="+mj-lt"/>
              <a:buAutoNum type="arabicPeriod"/>
            </a:pPr>
            <a:endParaRPr lang="en-AU" sz="1400" b="1" dirty="0">
              <a:solidFill>
                <a:srgbClr val="0D0D0D"/>
              </a:solidFill>
              <a:highlight>
                <a:srgbClr val="FFFFFF"/>
              </a:highlight>
              <a:latin typeface="ui-sans-serif"/>
            </a:endParaRPr>
          </a:p>
          <a:p>
            <a:pPr algn="l">
              <a:buFont typeface="+mj-lt"/>
              <a:buAutoNum type="arabicPeriod"/>
            </a:pP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Data Preparation for Machine Learning</a:t>
            </a:r>
          </a:p>
          <a:p>
            <a:pPr algn="l">
              <a:buFont typeface="+mj-lt"/>
              <a:buAutoNum type="arabicPeriod"/>
            </a:pPr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>
              <a:buFont typeface="+mj-lt"/>
              <a:buAutoNum type="arabicPeriod"/>
            </a:pP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Model Training and Evaluation</a:t>
            </a:r>
          </a:p>
          <a:p>
            <a:pPr algn="l">
              <a:buFont typeface="+mj-lt"/>
              <a:buAutoNum type="arabicPeriod"/>
            </a:pPr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>
              <a:buFont typeface="+mj-lt"/>
              <a:buAutoNum type="arabicPeriod"/>
            </a:pP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Feature Importance Analysis</a:t>
            </a:r>
          </a:p>
          <a:p>
            <a:pPr algn="l">
              <a:buFont typeface="+mj-lt"/>
              <a:buAutoNum type="arabicPeriod"/>
            </a:pPr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>
              <a:buFont typeface="+mj-lt"/>
              <a:buAutoNum type="arabicPeriod"/>
            </a:pP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Grid Search for Hyperparameter Tuning</a:t>
            </a:r>
          </a:p>
          <a:p>
            <a:pPr algn="l">
              <a:buFont typeface="+mj-lt"/>
              <a:buAutoNum type="arabicPeriod"/>
            </a:pPr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>
              <a:buFont typeface="+mj-lt"/>
              <a:buAutoNum type="arabicPeriod"/>
            </a:pPr>
            <a:r>
              <a:rPr lang="en-AU" sz="1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Final Model Training and Evaluation using larger sample</a:t>
            </a:r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/>
            <a:endParaRPr lang="en-AU" sz="1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</p:txBody>
      </p:sp>
      <p:pic>
        <p:nvPicPr>
          <p:cNvPr id="18" name="Picture 17" descr="A computer screen with numbers and text&#10;&#10;Description automatically generated">
            <a:extLst>
              <a:ext uri="{FF2B5EF4-FFF2-40B4-BE49-F238E27FC236}">
                <a16:creationId xmlns:a16="http://schemas.microsoft.com/office/drawing/2014/main" id="{E236BAD2-1BD4-FEF9-89CD-211B20A3E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930" y="1836326"/>
            <a:ext cx="3133401" cy="2070448"/>
          </a:xfrm>
          <a:prstGeom prst="rect">
            <a:avLst/>
          </a:prstGeom>
        </p:spPr>
      </p:pic>
      <p:pic>
        <p:nvPicPr>
          <p:cNvPr id="22" name="Picture 21" descr="A computer code with text&#10;&#10;Description automatically generated with medium confidence">
            <a:extLst>
              <a:ext uri="{FF2B5EF4-FFF2-40B4-BE49-F238E27FC236}">
                <a16:creationId xmlns:a16="http://schemas.microsoft.com/office/drawing/2014/main" id="{A83E3D69-046C-B4E8-234A-C9172744B0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220" y="4351377"/>
            <a:ext cx="4471698" cy="1008654"/>
          </a:xfrm>
          <a:prstGeom prst="rect">
            <a:avLst/>
          </a:prstGeom>
        </p:spPr>
      </p:pic>
      <p:pic>
        <p:nvPicPr>
          <p:cNvPr id="24" name="Picture 23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CF56A458-5B23-1F95-812D-F20DFD0C0B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661" y="1811056"/>
            <a:ext cx="4254500" cy="2184400"/>
          </a:xfrm>
          <a:prstGeom prst="rect">
            <a:avLst/>
          </a:prstGeom>
        </p:spPr>
      </p:pic>
      <p:pic>
        <p:nvPicPr>
          <p:cNvPr id="26" name="Picture 2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08A0B09E-BABA-E226-943E-F0D3A5AB65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661" y="4019271"/>
            <a:ext cx="4254500" cy="193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11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B7E86AF-C43B-4ADF-AB1A-264A176DA560}"/>
              </a:ext>
            </a:extLst>
          </p:cNvPr>
          <p:cNvGrpSpPr/>
          <p:nvPr/>
        </p:nvGrpSpPr>
        <p:grpSpPr>
          <a:xfrm>
            <a:off x="1181100" y="611127"/>
            <a:ext cx="9829800" cy="813412"/>
            <a:chOff x="1181100" y="60251"/>
            <a:chExt cx="9829800" cy="302161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BAD8093-4803-1A11-0FB7-A6F5BF2144F4}"/>
                </a:ext>
              </a:extLst>
            </p:cNvPr>
            <p:cNvSpPr txBox="1"/>
            <p:nvPr/>
          </p:nvSpPr>
          <p:spPr>
            <a:xfrm>
              <a:off x="1181100" y="60251"/>
              <a:ext cx="9829800" cy="24009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Model Comparisons and Efficiency</a:t>
              </a:r>
              <a:endParaRPr lang="en-IN" sz="3600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15187AD-D0F9-4443-CA3F-4CBC8955972D}"/>
                </a:ext>
              </a:extLst>
            </p:cNvPr>
            <p:cNvSpPr txBox="1"/>
            <p:nvPr/>
          </p:nvSpPr>
          <p:spPr>
            <a:xfrm>
              <a:off x="2006601" y="2666042"/>
              <a:ext cx="8469428" cy="4158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600" b="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I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3" name="Picture 2" descr="A graph of a graph showing a comparison of a train and a test performance&#10;&#10;Description automatically generated with medium confidence">
            <a:extLst>
              <a:ext uri="{FF2B5EF4-FFF2-40B4-BE49-F238E27FC236}">
                <a16:creationId xmlns:a16="http://schemas.microsoft.com/office/drawing/2014/main" id="{6DDD4D8C-3095-06E2-9EE1-B042348D4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3891732"/>
            <a:ext cx="3389429" cy="2530137"/>
          </a:xfrm>
          <a:prstGeom prst="rect">
            <a:avLst/>
          </a:prstGeom>
        </p:spPr>
      </p:pic>
      <p:pic>
        <p:nvPicPr>
          <p:cNvPr id="7" name="Picture 6" descr="A graph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D3B0FF84-8577-A7FF-8491-484C282DAB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1362196"/>
            <a:ext cx="3389429" cy="2530137"/>
          </a:xfrm>
          <a:prstGeom prst="rect">
            <a:avLst/>
          </a:prstGeom>
        </p:spPr>
      </p:pic>
      <p:pic>
        <p:nvPicPr>
          <p:cNvPr id="9" name="Picture 8" descr="A graph with blue dots and red dotted line&#10;&#10;Description automatically generated">
            <a:extLst>
              <a:ext uri="{FF2B5EF4-FFF2-40B4-BE49-F238E27FC236}">
                <a16:creationId xmlns:a16="http://schemas.microsoft.com/office/drawing/2014/main" id="{9A4CE882-6BD3-23EA-4897-461F994F8B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845" y="3708019"/>
            <a:ext cx="3586856" cy="2778750"/>
          </a:xfrm>
          <a:prstGeom prst="rect">
            <a:avLst/>
          </a:prstGeom>
        </p:spPr>
      </p:pic>
      <p:pic>
        <p:nvPicPr>
          <p:cNvPr id="11" name="Picture 10" descr="A graph with a dotted line and blue dotted line&#10;&#10;Description automatically generated">
            <a:extLst>
              <a:ext uri="{FF2B5EF4-FFF2-40B4-BE49-F238E27FC236}">
                <a16:creationId xmlns:a16="http://schemas.microsoft.com/office/drawing/2014/main" id="{3C779154-12C5-1E1C-7580-C9A7299ABE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845" y="1112982"/>
            <a:ext cx="3586856" cy="2778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5AD9D3E-38A3-36E2-FC07-014B681B48E4}"/>
              </a:ext>
            </a:extLst>
          </p:cNvPr>
          <p:cNvSpPr txBox="1"/>
          <p:nvPr/>
        </p:nvSpPr>
        <p:spPr>
          <a:xfrm>
            <a:off x="0" y="2605697"/>
            <a:ext cx="1188386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/>
              <a:t>-Random Forest:</a:t>
            </a:r>
          </a:p>
          <a:p>
            <a:pPr algn="ctr"/>
            <a:endParaRPr lang="en-IN" sz="1800" b="1" dirty="0"/>
          </a:p>
          <a:p>
            <a:pPr algn="ctr"/>
            <a:r>
              <a:rPr lang="en-IN" sz="1800" b="1" dirty="0"/>
              <a:t>MSE: 65.31</a:t>
            </a:r>
          </a:p>
          <a:p>
            <a:pPr algn="ctr"/>
            <a:r>
              <a:rPr lang="en-IN" sz="1800" b="1" dirty="0"/>
              <a:t>R²: 0.998</a:t>
            </a:r>
          </a:p>
          <a:p>
            <a:pPr algn="ctr"/>
            <a:endParaRPr lang="en-IN" sz="1800" b="1" dirty="0"/>
          </a:p>
          <a:p>
            <a:pPr algn="ctr"/>
            <a:r>
              <a:rPr lang="en-IN" sz="1800" b="1" dirty="0"/>
              <a:t>-Gradient Boosting:</a:t>
            </a:r>
          </a:p>
          <a:p>
            <a:pPr algn="ctr"/>
            <a:endParaRPr lang="en-IN" sz="1800" b="1" dirty="0"/>
          </a:p>
          <a:p>
            <a:pPr algn="ctr"/>
            <a:r>
              <a:rPr lang="en-IN" sz="1800" b="1" dirty="0"/>
              <a:t>MSE: 2191.48</a:t>
            </a:r>
          </a:p>
          <a:p>
            <a:pPr algn="ctr"/>
            <a:r>
              <a:rPr lang="en-IN" sz="1800" b="1" dirty="0"/>
              <a:t>R²: 0.948</a:t>
            </a:r>
          </a:p>
          <a:p>
            <a:pPr algn="ctr"/>
            <a:endParaRPr lang="en-IN" sz="18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537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4">
            <a:extLst>
              <a:ext uri="{FF2B5EF4-FFF2-40B4-BE49-F238E27FC236}">
                <a16:creationId xmlns:a16="http://schemas.microsoft.com/office/drawing/2014/main" id="{D181A77D-F2CF-D94B-5E0F-DC38136ECC83}"/>
              </a:ext>
            </a:extLst>
          </p:cNvPr>
          <p:cNvSpPr/>
          <p:nvPr/>
        </p:nvSpPr>
        <p:spPr>
          <a:xfrm>
            <a:off x="0" y="2603501"/>
            <a:ext cx="3390900" cy="4265882"/>
          </a:xfrm>
          <a:custGeom>
            <a:avLst/>
            <a:gdLst>
              <a:gd name="connsiteX0" fmla="*/ 0 w 2408149"/>
              <a:gd name="connsiteY0" fmla="*/ 0 h 3155221"/>
              <a:gd name="connsiteX1" fmla="*/ 2408150 w 2408149"/>
              <a:gd name="connsiteY1" fmla="*/ 0 h 3155221"/>
              <a:gd name="connsiteX2" fmla="*/ 2408150 w 2408149"/>
              <a:gd name="connsiteY2" fmla="*/ 3155222 h 3155221"/>
              <a:gd name="connsiteX3" fmla="*/ 0 w 2408149"/>
              <a:gd name="connsiteY3" fmla="*/ 3155222 h 3155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8149" h="3155221">
                <a:moveTo>
                  <a:pt x="0" y="0"/>
                </a:moveTo>
                <a:lnTo>
                  <a:pt x="2408150" y="0"/>
                </a:lnTo>
                <a:lnTo>
                  <a:pt x="2408150" y="3155222"/>
                </a:lnTo>
                <a:lnTo>
                  <a:pt x="0" y="3155222"/>
                </a:lnTo>
                <a:close/>
              </a:path>
            </a:pathLst>
          </a:custGeom>
          <a:solidFill>
            <a:schemeClr val="accent2"/>
          </a:solidFill>
          <a:ln w="6154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00BC93-AC3F-AC3A-D521-9E121B4A1A34}"/>
              </a:ext>
            </a:extLst>
          </p:cNvPr>
          <p:cNvSpPr txBox="1"/>
          <p:nvPr/>
        </p:nvSpPr>
        <p:spPr>
          <a:xfrm>
            <a:off x="7084194" y="1307582"/>
            <a:ext cx="41979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i="0" dirty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Project Overview</a:t>
            </a:r>
            <a:endParaRPr lang="en-IN" sz="3600" b="1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D34D4D-E10C-A00A-0973-DA26554FADC6}"/>
              </a:ext>
            </a:extLst>
          </p:cNvPr>
          <p:cNvSpPr txBox="1"/>
          <p:nvPr/>
        </p:nvSpPr>
        <p:spPr>
          <a:xfrm>
            <a:off x="4095750" y="3738716"/>
            <a:ext cx="7505700" cy="2493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Analyse e-Commerce Customer Behaviour</a:t>
            </a:r>
          </a:p>
          <a:p>
            <a:pPr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Product and Brand Analysis</a:t>
            </a:r>
          </a:p>
          <a:p>
            <a:pPr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Sales Analysis by Product</a:t>
            </a:r>
          </a:p>
          <a:p>
            <a:pPr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Product Category Classification</a:t>
            </a:r>
          </a:p>
          <a:p>
            <a:pPr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Predict the Customer Engagement </a:t>
            </a:r>
          </a:p>
          <a:p>
            <a:pPr>
              <a:lnSpc>
                <a:spcPct val="150000"/>
              </a:lnSpc>
            </a:pP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Picture 11" descr="A computer on a table&#10;&#10;Description automatically generated">
            <a:extLst>
              <a:ext uri="{FF2B5EF4-FFF2-40B4-BE49-F238E27FC236}">
                <a16:creationId xmlns:a16="http://schemas.microsoft.com/office/drawing/2014/main" id="{C786D0B9-0D42-15F0-F00B-4A2655FFAC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720114" cy="32614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AB7741-D6C5-E514-C8FD-1627A33207B8}"/>
              </a:ext>
            </a:extLst>
          </p:cNvPr>
          <p:cNvSpPr txBox="1"/>
          <p:nvPr/>
        </p:nvSpPr>
        <p:spPr>
          <a:xfrm>
            <a:off x="-30842" y="3282044"/>
            <a:ext cx="33909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rapidly evolving landscape of e-commerce, understanding customer behavior and efficiently categorizing products are pivotal for enhancing user experience and optimizing inventory management. </a:t>
            </a:r>
          </a:p>
          <a:p>
            <a:endParaRPr lang="en-US" dirty="0"/>
          </a:p>
          <a:p>
            <a:r>
              <a:rPr lang="en-US" dirty="0"/>
              <a:t>Our project aims to address these challenges through a comprehensive analysis and a robust machine learning model.</a:t>
            </a: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32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3A8628-7D55-F02F-A242-F88C4D3845B5}"/>
              </a:ext>
            </a:extLst>
          </p:cNvPr>
          <p:cNvSpPr/>
          <p:nvPr/>
        </p:nvSpPr>
        <p:spPr>
          <a:xfrm>
            <a:off x="6531429" y="1312600"/>
            <a:ext cx="5666199" cy="4671271"/>
          </a:xfrm>
          <a:custGeom>
            <a:avLst/>
            <a:gdLst>
              <a:gd name="connsiteX0" fmla="*/ 0 w 12166919"/>
              <a:gd name="connsiteY0" fmla="*/ 0 h 4047743"/>
              <a:gd name="connsiteX1" fmla="*/ 12166919 w 12166919"/>
              <a:gd name="connsiteY1" fmla="*/ 0 h 4047743"/>
              <a:gd name="connsiteX2" fmla="*/ 12166919 w 12166919"/>
              <a:gd name="connsiteY2" fmla="*/ 4047744 h 4047743"/>
              <a:gd name="connsiteX3" fmla="*/ 0 w 12166919"/>
              <a:gd name="connsiteY3" fmla="*/ 4047744 h 4047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6919" h="4047743">
                <a:moveTo>
                  <a:pt x="0" y="0"/>
                </a:moveTo>
                <a:lnTo>
                  <a:pt x="12166919" y="0"/>
                </a:lnTo>
                <a:lnTo>
                  <a:pt x="12166919" y="4047744"/>
                </a:lnTo>
                <a:lnTo>
                  <a:pt x="0" y="4047744"/>
                </a:lnTo>
                <a:close/>
              </a:path>
            </a:pathLst>
          </a:custGeom>
          <a:solidFill>
            <a:schemeClr val="accent1"/>
          </a:solidFill>
          <a:ln w="69669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sz="1600" b="1" dirty="0">
                <a:solidFill>
                  <a:schemeClr val="bg1"/>
                </a:solidFill>
                <a:latin typeface=""/>
              </a:rPr>
              <a:t>Usability:  </a:t>
            </a:r>
          </a:p>
          <a:p>
            <a:endParaRPr lang="en-IN" sz="1400" b="1" dirty="0">
              <a:solidFill>
                <a:schemeClr val="bg1"/>
              </a:solidFill>
              <a:latin typeface=""/>
            </a:endParaRPr>
          </a:p>
          <a:p>
            <a:r>
              <a:rPr lang="en-IN" sz="1400" b="1" dirty="0">
                <a:solidFill>
                  <a:schemeClr val="bg1"/>
                </a:solidFill>
                <a:latin typeface=""/>
              </a:rPr>
              <a:t>-Visitor Engagement</a:t>
            </a:r>
          </a:p>
          <a:p>
            <a:r>
              <a:rPr lang="en-IN" sz="1400" b="1" dirty="0">
                <a:solidFill>
                  <a:schemeClr val="bg1"/>
                </a:solidFill>
                <a:latin typeface=""/>
              </a:rPr>
              <a:t>- Personalization</a:t>
            </a:r>
          </a:p>
          <a:p>
            <a:r>
              <a:rPr lang="en-IN" sz="1400" b="1" dirty="0">
                <a:solidFill>
                  <a:schemeClr val="bg1"/>
                </a:solidFill>
                <a:latin typeface=""/>
              </a:rPr>
              <a:t>- Resource Allocation</a:t>
            </a:r>
          </a:p>
          <a:p>
            <a:r>
              <a:rPr lang="en-IN" sz="1400" b="1" dirty="0">
                <a:solidFill>
                  <a:schemeClr val="bg1"/>
                </a:solidFill>
                <a:latin typeface=""/>
              </a:rPr>
              <a:t>-Trend Analysis</a:t>
            </a:r>
          </a:p>
          <a:p>
            <a:r>
              <a:rPr lang="en-IN" sz="1400" b="1" dirty="0">
                <a:solidFill>
                  <a:schemeClr val="bg1"/>
                </a:solidFill>
                <a:latin typeface=""/>
              </a:rPr>
              <a:t>-Target peak shopping times with promotions.</a:t>
            </a:r>
          </a:p>
          <a:p>
            <a:endParaRPr lang="en-IN" sz="1400" b="1" dirty="0">
              <a:solidFill>
                <a:schemeClr val="bg1"/>
              </a:solidFill>
              <a:latin typeface=""/>
            </a:endParaRPr>
          </a:p>
          <a:p>
            <a:r>
              <a:rPr lang="en-IN" sz="1400" b="1" dirty="0">
                <a:solidFill>
                  <a:schemeClr val="bg1"/>
                </a:solidFill>
                <a:latin typeface=""/>
              </a:rPr>
              <a:t>-</a:t>
            </a:r>
            <a:r>
              <a:rPr lang="en-IN" sz="1600" b="1" dirty="0">
                <a:solidFill>
                  <a:schemeClr val="bg1"/>
                </a:solidFill>
                <a:latin typeface=""/>
              </a:rPr>
              <a:t>Real World Practice:</a:t>
            </a:r>
          </a:p>
          <a:p>
            <a:endParaRPr lang="en-IN" sz="1400" b="1" dirty="0">
              <a:solidFill>
                <a:schemeClr val="bg1"/>
              </a:solidFill>
              <a:latin typeface=""/>
            </a:endParaRPr>
          </a:p>
          <a:p>
            <a:r>
              <a:rPr lang="en-AU" sz="1400" b="1" i="0" dirty="0">
                <a:solidFill>
                  <a:schemeClr val="bg1"/>
                </a:solidFill>
                <a:effectLst/>
                <a:latin typeface=""/>
              </a:rPr>
              <a:t>-Use the trained models to score new data and predict the total actions for new or existing visitors.</a:t>
            </a:r>
          </a:p>
          <a:p>
            <a:endParaRPr lang="en-AU" sz="1400" b="1" dirty="0">
              <a:solidFill>
                <a:schemeClr val="bg1"/>
              </a:solidFill>
              <a:latin typeface=""/>
            </a:endParaRPr>
          </a:p>
          <a:p>
            <a:r>
              <a:rPr lang="en-AU" sz="1400" b="1" i="0" dirty="0">
                <a:solidFill>
                  <a:schemeClr val="bg1"/>
                </a:solidFill>
                <a:effectLst/>
                <a:latin typeface=""/>
              </a:rPr>
              <a:t>-Segment your visitors based on predicted actions. Identify top, middle, and low engagement segments to tailor your marketing strategies.</a:t>
            </a:r>
          </a:p>
          <a:p>
            <a:endParaRPr lang="en-AU" sz="1400" b="1" i="0" dirty="0">
              <a:solidFill>
                <a:schemeClr val="bg1"/>
              </a:solidFill>
              <a:effectLst/>
              <a:highlight>
                <a:srgbClr val="FFFFFF"/>
              </a:highlight>
              <a:latin typeface=""/>
            </a:endParaRPr>
          </a:p>
          <a:p>
            <a:endParaRPr lang="en-IN" sz="1400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A158F3C-12C1-2018-339B-77F5D43D00ED}"/>
              </a:ext>
            </a:extLst>
          </p:cNvPr>
          <p:cNvSpPr/>
          <p:nvPr/>
        </p:nvSpPr>
        <p:spPr>
          <a:xfrm>
            <a:off x="1" y="1312601"/>
            <a:ext cx="6531428" cy="4671271"/>
          </a:xfrm>
          <a:custGeom>
            <a:avLst/>
            <a:gdLst>
              <a:gd name="connsiteX0" fmla="*/ 0 w 3467889"/>
              <a:gd name="connsiteY0" fmla="*/ 0 h 5528550"/>
              <a:gd name="connsiteX1" fmla="*/ 3467890 w 3467889"/>
              <a:gd name="connsiteY1" fmla="*/ 0 h 5528550"/>
              <a:gd name="connsiteX2" fmla="*/ 3467890 w 3467889"/>
              <a:gd name="connsiteY2" fmla="*/ 5528550 h 5528550"/>
              <a:gd name="connsiteX3" fmla="*/ 0 w 3467889"/>
              <a:gd name="connsiteY3" fmla="*/ 5528550 h 552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889" h="5528550">
                <a:moveTo>
                  <a:pt x="0" y="0"/>
                </a:moveTo>
                <a:lnTo>
                  <a:pt x="3467890" y="0"/>
                </a:lnTo>
                <a:lnTo>
                  <a:pt x="3467890" y="5528550"/>
                </a:lnTo>
                <a:lnTo>
                  <a:pt x="0" y="5528550"/>
                </a:lnTo>
                <a:close/>
              </a:path>
            </a:pathLst>
          </a:custGeom>
          <a:solidFill>
            <a:schemeClr val="accent2"/>
          </a:solidFill>
          <a:ln w="61164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sz="1600" b="1" dirty="0">
                <a:latin typeface=""/>
              </a:rPr>
              <a:t>Most Efficient Model: </a:t>
            </a:r>
          </a:p>
          <a:p>
            <a:endParaRPr lang="en-IN" sz="1400" b="1" dirty="0">
              <a:latin typeface=""/>
            </a:endParaRPr>
          </a:p>
          <a:p>
            <a:r>
              <a:rPr lang="en-IN" sz="1400" b="1" dirty="0">
                <a:latin typeface=""/>
              </a:rPr>
              <a:t>The very low MSE and high R² indicate that the Random Forest model fits the data extremely well, making very accurate predictions.</a:t>
            </a:r>
          </a:p>
          <a:p>
            <a:endParaRPr lang="en-IN" sz="1400" b="1" dirty="0">
              <a:latin typeface=""/>
            </a:endParaRPr>
          </a:p>
          <a:p>
            <a:endParaRPr lang="en-IN" sz="1400" b="1" dirty="0">
              <a:latin typeface=""/>
            </a:endParaRPr>
          </a:p>
          <a:p>
            <a:r>
              <a:rPr lang="en-IN" sz="1600" b="1" dirty="0">
                <a:latin typeface=""/>
              </a:rPr>
              <a:t>Limitations:</a:t>
            </a:r>
          </a:p>
          <a:p>
            <a:endParaRPr lang="en-IN" sz="1600" b="1" dirty="0">
              <a:latin typeface="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1400" b="1" dirty="0">
                <a:effectLst/>
                <a:latin typeface=""/>
              </a:rPr>
              <a:t>Data compression may lead to information loss.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1400" b="1" dirty="0">
                <a:effectLst/>
                <a:latin typeface=""/>
              </a:rPr>
              <a:t>Data coverage is for the period Nov 2019 - April 2020; trends may vary over time.</a:t>
            </a:r>
          </a:p>
          <a:p>
            <a:endParaRPr lang="en-IN" sz="1400" b="1" dirty="0">
              <a:latin typeface="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B7E86AF-C43B-4ADF-AB1A-264A176DA560}"/>
              </a:ext>
            </a:extLst>
          </p:cNvPr>
          <p:cNvGrpSpPr/>
          <p:nvPr/>
        </p:nvGrpSpPr>
        <p:grpSpPr>
          <a:xfrm>
            <a:off x="1181100" y="611127"/>
            <a:ext cx="9829800" cy="813412"/>
            <a:chOff x="1181100" y="60251"/>
            <a:chExt cx="9829800" cy="302161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BAD8093-4803-1A11-0FB7-A6F5BF2144F4}"/>
                </a:ext>
              </a:extLst>
            </p:cNvPr>
            <p:cNvSpPr txBox="1"/>
            <p:nvPr/>
          </p:nvSpPr>
          <p:spPr>
            <a:xfrm>
              <a:off x="1181100" y="60251"/>
              <a:ext cx="9829800" cy="646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3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Conclusion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15187AD-D0F9-4443-CA3F-4CBC8955972D}"/>
                </a:ext>
              </a:extLst>
            </p:cNvPr>
            <p:cNvSpPr txBox="1"/>
            <p:nvPr/>
          </p:nvSpPr>
          <p:spPr>
            <a:xfrm>
              <a:off x="2006601" y="2666042"/>
              <a:ext cx="8469428" cy="4158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600" b="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I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48556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typing on a computer&#10;&#10;Description automatically generated">
            <a:extLst>
              <a:ext uri="{FF2B5EF4-FFF2-40B4-BE49-F238E27FC236}">
                <a16:creationId xmlns:a16="http://schemas.microsoft.com/office/drawing/2014/main" id="{1108ED0E-3C19-013C-2A9B-65CD336CA2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00"/>
          <a:stretch/>
        </p:blipFill>
        <p:spPr>
          <a:xfrm>
            <a:off x="3048000" y="309563"/>
            <a:ext cx="8839200" cy="6096000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9B6BCEF-E33A-D409-5246-0C1E270F8468}"/>
              </a:ext>
            </a:extLst>
          </p:cNvPr>
          <p:cNvSpPr/>
          <p:nvPr/>
        </p:nvSpPr>
        <p:spPr>
          <a:xfrm>
            <a:off x="0" y="0"/>
            <a:ext cx="6096000" cy="6883421"/>
          </a:xfrm>
          <a:custGeom>
            <a:avLst/>
            <a:gdLst>
              <a:gd name="connsiteX0" fmla="*/ 0 w 5162418"/>
              <a:gd name="connsiteY0" fmla="*/ 0 h 6883421"/>
              <a:gd name="connsiteX1" fmla="*/ 5162419 w 5162418"/>
              <a:gd name="connsiteY1" fmla="*/ 0 h 6883421"/>
              <a:gd name="connsiteX2" fmla="*/ 5162419 w 5162418"/>
              <a:gd name="connsiteY2" fmla="*/ 6883422 h 6883421"/>
              <a:gd name="connsiteX3" fmla="*/ 0 w 5162418"/>
              <a:gd name="connsiteY3" fmla="*/ 6883422 h 688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2418" h="6883421">
                <a:moveTo>
                  <a:pt x="0" y="0"/>
                </a:moveTo>
                <a:lnTo>
                  <a:pt x="5162419" y="0"/>
                </a:lnTo>
                <a:lnTo>
                  <a:pt x="5162419" y="6883422"/>
                </a:lnTo>
                <a:lnTo>
                  <a:pt x="0" y="6883422"/>
                </a:lnTo>
                <a:close/>
              </a:path>
            </a:pathLst>
          </a:custGeom>
          <a:solidFill>
            <a:schemeClr val="accent1"/>
          </a:solidFill>
          <a:ln w="5911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2D67A2-E4DC-3D6E-298F-2D7C782E16E1}"/>
              </a:ext>
            </a:extLst>
          </p:cNvPr>
          <p:cNvGrpSpPr/>
          <p:nvPr/>
        </p:nvGrpSpPr>
        <p:grpSpPr>
          <a:xfrm>
            <a:off x="5223379" y="1167633"/>
            <a:ext cx="1745242" cy="4547564"/>
            <a:chOff x="4289796" y="1167633"/>
            <a:chExt cx="1745242" cy="4547564"/>
          </a:xfrm>
          <a:solidFill>
            <a:schemeClr val="accent2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5B1A36B-9A83-9F53-3FFA-0A8ED2D2C475}"/>
                </a:ext>
              </a:extLst>
            </p:cNvPr>
            <p:cNvSpPr/>
            <p:nvPr/>
          </p:nvSpPr>
          <p:spPr>
            <a:xfrm>
              <a:off x="5058957" y="1360367"/>
              <a:ext cx="210469" cy="4354830"/>
            </a:xfrm>
            <a:custGeom>
              <a:avLst/>
              <a:gdLst>
                <a:gd name="connsiteX0" fmla="*/ 111738 w 210469"/>
                <a:gd name="connsiteY0" fmla="*/ 0 h 4354830"/>
                <a:gd name="connsiteX1" fmla="*/ 210469 w 210469"/>
                <a:gd name="connsiteY1" fmla="*/ 0 h 4354830"/>
                <a:gd name="connsiteX2" fmla="*/ 210469 w 210469"/>
                <a:gd name="connsiteY2" fmla="*/ 4354830 h 4354830"/>
                <a:gd name="connsiteX3" fmla="*/ 111738 w 210469"/>
                <a:gd name="connsiteY3" fmla="*/ 4354830 h 4354830"/>
                <a:gd name="connsiteX4" fmla="*/ 98731 w 210469"/>
                <a:gd name="connsiteY4" fmla="*/ 4354830 h 4354830"/>
                <a:gd name="connsiteX5" fmla="*/ 0 w 210469"/>
                <a:gd name="connsiteY5" fmla="*/ 4354830 h 4354830"/>
                <a:gd name="connsiteX6" fmla="*/ 0 w 210469"/>
                <a:gd name="connsiteY6" fmla="*/ 0 h 4354830"/>
                <a:gd name="connsiteX7" fmla="*/ 98731 w 210469"/>
                <a:gd name="connsiteY7" fmla="*/ 0 h 435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469" h="4354830">
                  <a:moveTo>
                    <a:pt x="111738" y="0"/>
                  </a:moveTo>
                  <a:cubicBezTo>
                    <a:pt x="166266" y="0"/>
                    <a:pt x="210469" y="0"/>
                    <a:pt x="210469" y="0"/>
                  </a:cubicBezTo>
                  <a:lnTo>
                    <a:pt x="210469" y="4354830"/>
                  </a:lnTo>
                  <a:cubicBezTo>
                    <a:pt x="210469" y="4354830"/>
                    <a:pt x="166266" y="4354830"/>
                    <a:pt x="111738" y="4354830"/>
                  </a:cubicBezTo>
                  <a:lnTo>
                    <a:pt x="98731" y="4354830"/>
                  </a:lnTo>
                  <a:cubicBezTo>
                    <a:pt x="44203" y="4354830"/>
                    <a:pt x="0" y="4354830"/>
                    <a:pt x="0" y="4354830"/>
                  </a:cubicBezTo>
                  <a:lnTo>
                    <a:pt x="0" y="0"/>
                  </a:lnTo>
                  <a:cubicBezTo>
                    <a:pt x="0" y="0"/>
                    <a:pt x="44203" y="0"/>
                    <a:pt x="98731" y="0"/>
                  </a:cubicBezTo>
                  <a:close/>
                </a:path>
              </a:pathLst>
            </a:custGeom>
            <a:grpFill/>
            <a:ln w="591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529A7C0-4D26-8B00-8FFA-1F2BC8A22FB2}"/>
                </a:ext>
              </a:extLst>
            </p:cNvPr>
            <p:cNvSpPr/>
            <p:nvPr/>
          </p:nvSpPr>
          <p:spPr>
            <a:xfrm>
              <a:off x="4289796" y="1167633"/>
              <a:ext cx="1745242" cy="1745242"/>
            </a:xfrm>
            <a:custGeom>
              <a:avLst/>
              <a:gdLst>
                <a:gd name="connsiteX0" fmla="*/ 1745243 w 1745242"/>
                <a:gd name="connsiteY0" fmla="*/ 872621 h 1745242"/>
                <a:gd name="connsiteX1" fmla="*/ 872621 w 1745242"/>
                <a:gd name="connsiteY1" fmla="*/ 1745243 h 1745242"/>
                <a:gd name="connsiteX2" fmla="*/ 0 w 1745242"/>
                <a:gd name="connsiteY2" fmla="*/ 872621 h 1745242"/>
                <a:gd name="connsiteX3" fmla="*/ 872621 w 1745242"/>
                <a:gd name="connsiteY3" fmla="*/ 0 h 1745242"/>
                <a:gd name="connsiteX4" fmla="*/ 1745243 w 1745242"/>
                <a:gd name="connsiteY4" fmla="*/ 872621 h 1745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5242" h="1745242">
                  <a:moveTo>
                    <a:pt x="1745243" y="872621"/>
                  </a:moveTo>
                  <a:cubicBezTo>
                    <a:pt x="1745243" y="1354557"/>
                    <a:pt x="1354557" y="1745243"/>
                    <a:pt x="872621" y="1745243"/>
                  </a:cubicBezTo>
                  <a:cubicBezTo>
                    <a:pt x="390686" y="1745243"/>
                    <a:pt x="0" y="1354557"/>
                    <a:pt x="0" y="872621"/>
                  </a:cubicBezTo>
                  <a:cubicBezTo>
                    <a:pt x="0" y="390686"/>
                    <a:pt x="390686" y="0"/>
                    <a:pt x="872621" y="0"/>
                  </a:cubicBezTo>
                  <a:cubicBezTo>
                    <a:pt x="1354557" y="0"/>
                    <a:pt x="1745243" y="390686"/>
                    <a:pt x="1745243" y="872621"/>
                  </a:cubicBezTo>
                  <a:close/>
                </a:path>
              </a:pathLst>
            </a:custGeom>
            <a:grpFill/>
            <a:ln w="591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FC0C14B-A95B-B88F-D843-3CF3C252AE9E}"/>
              </a:ext>
            </a:extLst>
          </p:cNvPr>
          <p:cNvSpPr txBox="1"/>
          <p:nvPr/>
        </p:nvSpPr>
        <p:spPr>
          <a:xfrm>
            <a:off x="201340" y="2411442"/>
            <a:ext cx="534550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i="0" u="none" strike="noStrike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Thank you!</a:t>
            </a:r>
            <a:endParaRPr lang="en-IN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680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A59FB2D-1BD8-77D3-9A73-F7753234CBD6}"/>
              </a:ext>
            </a:extLst>
          </p:cNvPr>
          <p:cNvSpPr/>
          <p:nvPr/>
        </p:nvSpPr>
        <p:spPr>
          <a:xfrm>
            <a:off x="6174037" y="2133599"/>
            <a:ext cx="5854701" cy="4564870"/>
          </a:xfrm>
          <a:custGeom>
            <a:avLst/>
            <a:gdLst>
              <a:gd name="connsiteX0" fmla="*/ 0 w 5966000"/>
              <a:gd name="connsiteY0" fmla="*/ 0 h 4564870"/>
              <a:gd name="connsiteX1" fmla="*/ 5966001 w 5966000"/>
              <a:gd name="connsiteY1" fmla="*/ 0 h 4564870"/>
              <a:gd name="connsiteX2" fmla="*/ 5966001 w 5966000"/>
              <a:gd name="connsiteY2" fmla="*/ 4564871 h 4564870"/>
              <a:gd name="connsiteX3" fmla="*/ 0 w 5966000"/>
              <a:gd name="connsiteY3" fmla="*/ 4564871 h 4564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6000" h="4564870">
                <a:moveTo>
                  <a:pt x="0" y="0"/>
                </a:moveTo>
                <a:lnTo>
                  <a:pt x="5966001" y="0"/>
                </a:lnTo>
                <a:lnTo>
                  <a:pt x="5966001" y="4564871"/>
                </a:lnTo>
                <a:lnTo>
                  <a:pt x="0" y="4564871"/>
                </a:lnTo>
                <a:close/>
              </a:path>
            </a:pathLst>
          </a:custGeom>
          <a:solidFill>
            <a:schemeClr val="accent2"/>
          </a:solidFill>
          <a:ln w="73446" cap="flat">
            <a:noFill/>
            <a:prstDash val="solid"/>
            <a:miter/>
          </a:ln>
        </p:spPr>
        <p:txBody>
          <a:bodyPr rtlCol="0" anchor="ctr"/>
          <a:lstStyle/>
          <a:p>
            <a:pPr algn="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CC3444-0BC0-39F4-DE7F-FE5AB1E187AB}"/>
              </a:ext>
            </a:extLst>
          </p:cNvPr>
          <p:cNvSpPr txBox="1"/>
          <p:nvPr/>
        </p:nvSpPr>
        <p:spPr>
          <a:xfrm>
            <a:off x="640864" y="975917"/>
            <a:ext cx="52596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 Source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768DB6E-F00E-AAB6-73B6-725C870CF80F}"/>
              </a:ext>
            </a:extLst>
          </p:cNvPr>
          <p:cNvSpPr/>
          <p:nvPr/>
        </p:nvSpPr>
        <p:spPr>
          <a:xfrm>
            <a:off x="163263" y="2133599"/>
            <a:ext cx="5854701" cy="4564870"/>
          </a:xfrm>
          <a:custGeom>
            <a:avLst/>
            <a:gdLst>
              <a:gd name="connsiteX0" fmla="*/ 0 w 5966000"/>
              <a:gd name="connsiteY0" fmla="*/ 0 h 4564870"/>
              <a:gd name="connsiteX1" fmla="*/ 5966001 w 5966000"/>
              <a:gd name="connsiteY1" fmla="*/ 0 h 4564870"/>
              <a:gd name="connsiteX2" fmla="*/ 5966001 w 5966000"/>
              <a:gd name="connsiteY2" fmla="*/ 4564871 h 4564870"/>
              <a:gd name="connsiteX3" fmla="*/ 0 w 5966000"/>
              <a:gd name="connsiteY3" fmla="*/ 4564871 h 4564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6000" h="4564870">
                <a:moveTo>
                  <a:pt x="0" y="0"/>
                </a:moveTo>
                <a:lnTo>
                  <a:pt x="5966001" y="0"/>
                </a:lnTo>
                <a:lnTo>
                  <a:pt x="5966001" y="4564871"/>
                </a:lnTo>
                <a:lnTo>
                  <a:pt x="0" y="4564871"/>
                </a:lnTo>
                <a:close/>
              </a:path>
            </a:pathLst>
          </a:custGeom>
          <a:solidFill>
            <a:schemeClr val="accent1"/>
          </a:solidFill>
          <a:ln w="7344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05E9B9-C62B-870D-967E-440CE3B55B4C}"/>
              </a:ext>
            </a:extLst>
          </p:cNvPr>
          <p:cNvSpPr txBox="1"/>
          <p:nvPr/>
        </p:nvSpPr>
        <p:spPr>
          <a:xfrm>
            <a:off x="640864" y="2915463"/>
            <a:ext cx="4899500" cy="11601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b="1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Kaggle</a:t>
            </a:r>
          </a:p>
          <a:p>
            <a:pPr>
              <a:lnSpc>
                <a:spcPct val="150000"/>
              </a:lnSpc>
            </a:pPr>
            <a:r>
              <a:rPr lang="en-IN" sz="14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https://www.kaggle.com/datasets/mkechinov/ecommerce-behavior-data-from-multi-category-store/data</a:t>
            </a:r>
            <a:endParaRPr lang="en-IN" sz="1400" b="0" i="0" dirty="0">
              <a:solidFill>
                <a:schemeClr val="bg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Picture 14" descr="A robot hand with a screen&#10;&#10;Description automatically generated">
            <a:extLst>
              <a:ext uri="{FF2B5EF4-FFF2-40B4-BE49-F238E27FC236}">
                <a16:creationId xmlns:a16="http://schemas.microsoft.com/office/drawing/2014/main" id="{C1D0E7E2-1FAE-F9D4-1230-BAB4D3EC0F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5" r="19093"/>
          <a:stretch/>
        </p:blipFill>
        <p:spPr>
          <a:xfrm>
            <a:off x="6523811" y="1353500"/>
            <a:ext cx="5155152" cy="415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13463B-E11E-58D6-E1DC-89552240BF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56" y="4241555"/>
            <a:ext cx="2572109" cy="1790950"/>
          </a:xfrm>
          <a:prstGeom prst="rect">
            <a:avLst/>
          </a:prstGeom>
        </p:spPr>
      </p:pic>
      <p:sp>
        <p:nvSpPr>
          <p:cNvPr id="4" name="Google Shape;12422;p89">
            <a:extLst>
              <a:ext uri="{FF2B5EF4-FFF2-40B4-BE49-F238E27FC236}">
                <a16:creationId xmlns:a16="http://schemas.microsoft.com/office/drawing/2014/main" id="{56FBD355-2E2A-7C0A-8066-6CD7A6BB8D4E}"/>
              </a:ext>
            </a:extLst>
          </p:cNvPr>
          <p:cNvSpPr/>
          <p:nvPr/>
        </p:nvSpPr>
        <p:spPr>
          <a:xfrm>
            <a:off x="462127" y="3495557"/>
            <a:ext cx="222078" cy="190926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"/>
            </a:endParaRPr>
          </a:p>
        </p:txBody>
      </p:sp>
    </p:spTree>
    <p:extLst>
      <p:ext uri="{BB962C8B-B14F-4D97-AF65-F5344CB8AC3E}">
        <p14:creationId xmlns:p14="http://schemas.microsoft.com/office/powerpoint/2010/main" val="2424605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14055E8-E5B2-6924-4F0E-7DEBA1696852}"/>
              </a:ext>
            </a:extLst>
          </p:cNvPr>
          <p:cNvSpPr/>
          <p:nvPr/>
        </p:nvSpPr>
        <p:spPr>
          <a:xfrm>
            <a:off x="0" y="-1"/>
            <a:ext cx="12192000" cy="2976241"/>
          </a:xfrm>
          <a:custGeom>
            <a:avLst/>
            <a:gdLst>
              <a:gd name="connsiteX0" fmla="*/ 0 w 12166919"/>
              <a:gd name="connsiteY0" fmla="*/ 0 h 2976241"/>
              <a:gd name="connsiteX1" fmla="*/ 12166919 w 12166919"/>
              <a:gd name="connsiteY1" fmla="*/ 0 h 2976241"/>
              <a:gd name="connsiteX2" fmla="*/ 12166919 w 12166919"/>
              <a:gd name="connsiteY2" fmla="*/ 2976241 h 2976241"/>
              <a:gd name="connsiteX3" fmla="*/ 0 w 12166919"/>
              <a:gd name="connsiteY3" fmla="*/ 2976241 h 2976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6919" h="2976241">
                <a:moveTo>
                  <a:pt x="0" y="0"/>
                </a:moveTo>
                <a:lnTo>
                  <a:pt x="12166919" y="0"/>
                </a:lnTo>
                <a:lnTo>
                  <a:pt x="12166919" y="2976241"/>
                </a:lnTo>
                <a:lnTo>
                  <a:pt x="0" y="2976241"/>
                </a:lnTo>
                <a:close/>
              </a:path>
            </a:pathLst>
          </a:custGeom>
          <a:solidFill>
            <a:schemeClr val="accent1"/>
          </a:solidFill>
          <a:ln w="6966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C4C25C-F4EE-4FC1-3B33-CF2C9A72908C}"/>
              </a:ext>
            </a:extLst>
          </p:cNvPr>
          <p:cNvGrpSpPr/>
          <p:nvPr/>
        </p:nvGrpSpPr>
        <p:grpSpPr>
          <a:xfrm>
            <a:off x="9333498" y="331900"/>
            <a:ext cx="2063583" cy="6526100"/>
            <a:chOff x="9333498" y="279401"/>
            <a:chExt cx="2063583" cy="652610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2CDED25-829C-D7F7-6BF3-442C997F37E4}"/>
                </a:ext>
              </a:extLst>
            </p:cNvPr>
            <p:cNvSpPr/>
            <p:nvPr/>
          </p:nvSpPr>
          <p:spPr>
            <a:xfrm>
              <a:off x="9333498" y="4035203"/>
              <a:ext cx="2063583" cy="2770298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4 w 2063583"/>
                <a:gd name="connsiteY1" fmla="*/ 0 h 2102597"/>
                <a:gd name="connsiteX2" fmla="*/ 2063584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4" y="0"/>
                  </a:lnTo>
                  <a:lnTo>
                    <a:pt x="2063584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rgbClr val="FCBF10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91E54BC-9B77-28C9-7FF5-640CB9442AD4}"/>
                </a:ext>
              </a:extLst>
            </p:cNvPr>
            <p:cNvSpPr/>
            <p:nvPr/>
          </p:nvSpPr>
          <p:spPr>
            <a:xfrm>
              <a:off x="9333498" y="279401"/>
              <a:ext cx="2063583" cy="3438302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3 w 2063583"/>
                <a:gd name="connsiteY1" fmla="*/ 0 h 2102597"/>
                <a:gd name="connsiteX2" fmla="*/ 2063583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3" y="0"/>
                  </a:lnTo>
                  <a:lnTo>
                    <a:pt x="2063583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chemeClr val="accent2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0563E84-8BE3-4FF8-E021-5FE95BE8F35C}"/>
              </a:ext>
            </a:extLst>
          </p:cNvPr>
          <p:cNvSpPr txBox="1"/>
          <p:nvPr/>
        </p:nvSpPr>
        <p:spPr>
          <a:xfrm>
            <a:off x="794918" y="116495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3600" b="1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 Clean-up and Transformation</a:t>
            </a:r>
          </a:p>
        </p:txBody>
      </p:sp>
      <p:pic>
        <p:nvPicPr>
          <p:cNvPr id="14" name="Picture 13" descr="A person holding a phone&#10;&#10;Description automatically generated">
            <a:extLst>
              <a:ext uri="{FF2B5EF4-FFF2-40B4-BE49-F238E27FC236}">
                <a16:creationId xmlns:a16="http://schemas.microsoft.com/office/drawing/2014/main" id="{F11BC33C-9717-3878-BA6D-D0BDAA7A6B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8" r="13964"/>
          <a:stretch/>
        </p:blipFill>
        <p:spPr>
          <a:xfrm>
            <a:off x="7846836" y="1300214"/>
            <a:ext cx="4345164" cy="42575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9CBB80-029D-3228-840A-6EAD1BE0203D}"/>
              </a:ext>
            </a:extLst>
          </p:cNvPr>
          <p:cNvSpPr txBox="1"/>
          <p:nvPr/>
        </p:nvSpPr>
        <p:spPr>
          <a:xfrm>
            <a:off x="405053" y="3835550"/>
            <a:ext cx="75929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1. Initial Data Check:</a:t>
            </a:r>
            <a:endParaRPr lang="en-AU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2. Data Cleaning</a:t>
            </a:r>
          </a:p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3. Feature Engineering</a:t>
            </a:r>
          </a:p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4. Filtering and Mapping</a:t>
            </a:r>
            <a:endParaRPr lang="en-AU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5. Category and Product Mapping</a:t>
            </a:r>
            <a:endParaRPr lang="en-AU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6. Final Feature Engineering</a:t>
            </a:r>
            <a:endParaRPr lang="en-AU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7. Saving Cleaned Data</a:t>
            </a:r>
            <a:endParaRPr lang="en-AU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endParaRPr lang="en-US" dirty="0"/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1757AB5-5EEE-1E58-2C16-42EBE2C93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867" y="3429000"/>
            <a:ext cx="4054321" cy="212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84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14055E8-E5B2-6924-4F0E-7DEBA1696852}"/>
              </a:ext>
            </a:extLst>
          </p:cNvPr>
          <p:cNvSpPr/>
          <p:nvPr/>
        </p:nvSpPr>
        <p:spPr>
          <a:xfrm>
            <a:off x="0" y="-1"/>
            <a:ext cx="12192000" cy="2976241"/>
          </a:xfrm>
          <a:custGeom>
            <a:avLst/>
            <a:gdLst>
              <a:gd name="connsiteX0" fmla="*/ 0 w 12166919"/>
              <a:gd name="connsiteY0" fmla="*/ 0 h 2976241"/>
              <a:gd name="connsiteX1" fmla="*/ 12166919 w 12166919"/>
              <a:gd name="connsiteY1" fmla="*/ 0 h 2976241"/>
              <a:gd name="connsiteX2" fmla="*/ 12166919 w 12166919"/>
              <a:gd name="connsiteY2" fmla="*/ 2976241 h 2976241"/>
              <a:gd name="connsiteX3" fmla="*/ 0 w 12166919"/>
              <a:gd name="connsiteY3" fmla="*/ 2976241 h 2976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6919" h="2976241">
                <a:moveTo>
                  <a:pt x="0" y="0"/>
                </a:moveTo>
                <a:lnTo>
                  <a:pt x="12166919" y="0"/>
                </a:lnTo>
                <a:lnTo>
                  <a:pt x="12166919" y="2976241"/>
                </a:lnTo>
                <a:lnTo>
                  <a:pt x="0" y="2976241"/>
                </a:lnTo>
                <a:close/>
              </a:path>
            </a:pathLst>
          </a:custGeom>
          <a:solidFill>
            <a:schemeClr val="accent1"/>
          </a:solidFill>
          <a:ln w="6966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C4C25C-F4EE-4FC1-3B33-CF2C9A72908C}"/>
              </a:ext>
            </a:extLst>
          </p:cNvPr>
          <p:cNvGrpSpPr/>
          <p:nvPr/>
        </p:nvGrpSpPr>
        <p:grpSpPr>
          <a:xfrm>
            <a:off x="9333498" y="331900"/>
            <a:ext cx="2063583" cy="6526100"/>
            <a:chOff x="9333498" y="279401"/>
            <a:chExt cx="2063583" cy="652610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2CDED25-829C-D7F7-6BF3-442C997F37E4}"/>
                </a:ext>
              </a:extLst>
            </p:cNvPr>
            <p:cNvSpPr/>
            <p:nvPr/>
          </p:nvSpPr>
          <p:spPr>
            <a:xfrm>
              <a:off x="9333498" y="4035203"/>
              <a:ext cx="2063583" cy="2770298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4 w 2063583"/>
                <a:gd name="connsiteY1" fmla="*/ 0 h 2102597"/>
                <a:gd name="connsiteX2" fmla="*/ 2063584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4" y="0"/>
                  </a:lnTo>
                  <a:lnTo>
                    <a:pt x="2063584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rgbClr val="FCBF10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91E54BC-9B77-28C9-7FF5-640CB9442AD4}"/>
                </a:ext>
              </a:extLst>
            </p:cNvPr>
            <p:cNvSpPr/>
            <p:nvPr/>
          </p:nvSpPr>
          <p:spPr>
            <a:xfrm>
              <a:off x="9333498" y="279401"/>
              <a:ext cx="2063583" cy="3438302"/>
            </a:xfrm>
            <a:custGeom>
              <a:avLst/>
              <a:gdLst>
                <a:gd name="connsiteX0" fmla="*/ 0 w 2063583"/>
                <a:gd name="connsiteY0" fmla="*/ 0 h 2102597"/>
                <a:gd name="connsiteX1" fmla="*/ 2063583 w 2063583"/>
                <a:gd name="connsiteY1" fmla="*/ 0 h 2102597"/>
                <a:gd name="connsiteX2" fmla="*/ 2063583 w 2063583"/>
                <a:gd name="connsiteY2" fmla="*/ 2102597 h 2102597"/>
                <a:gd name="connsiteX3" fmla="*/ 0 w 2063583"/>
                <a:gd name="connsiteY3" fmla="*/ 2102597 h 210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63583" h="2102597">
                  <a:moveTo>
                    <a:pt x="0" y="0"/>
                  </a:moveTo>
                  <a:lnTo>
                    <a:pt x="2063583" y="0"/>
                  </a:lnTo>
                  <a:lnTo>
                    <a:pt x="2063583" y="2102597"/>
                  </a:lnTo>
                  <a:lnTo>
                    <a:pt x="0" y="2102597"/>
                  </a:lnTo>
                  <a:close/>
                </a:path>
              </a:pathLst>
            </a:custGeom>
            <a:solidFill>
              <a:schemeClr val="accent2"/>
            </a:solidFill>
            <a:ln w="69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0563E84-8BE3-4FF8-E021-5FE95BE8F35C}"/>
              </a:ext>
            </a:extLst>
          </p:cNvPr>
          <p:cNvSpPr txBox="1"/>
          <p:nvPr/>
        </p:nvSpPr>
        <p:spPr>
          <a:xfrm>
            <a:off x="794918" y="1164954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3600" b="1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 Clean-up and Transformation – Post Analysis</a:t>
            </a:r>
          </a:p>
        </p:txBody>
      </p:sp>
      <p:pic>
        <p:nvPicPr>
          <p:cNvPr id="14" name="Picture 13" descr="A person holding a phone&#10;&#10;Description automatically generated">
            <a:extLst>
              <a:ext uri="{FF2B5EF4-FFF2-40B4-BE49-F238E27FC236}">
                <a16:creationId xmlns:a16="http://schemas.microsoft.com/office/drawing/2014/main" id="{F11BC33C-9717-3878-BA6D-D0BDAA7A6B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8" r="13964"/>
          <a:stretch/>
        </p:blipFill>
        <p:spPr>
          <a:xfrm>
            <a:off x="7846836" y="1300214"/>
            <a:ext cx="4345164" cy="42575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9CBB80-029D-3228-840A-6EAD1BE0203D}"/>
              </a:ext>
            </a:extLst>
          </p:cNvPr>
          <p:cNvSpPr txBox="1"/>
          <p:nvPr/>
        </p:nvSpPr>
        <p:spPr>
          <a:xfrm>
            <a:off x="49269" y="3192819"/>
            <a:ext cx="620482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1. Key Performance Indicators (KPIs)</a:t>
            </a:r>
            <a:endParaRPr lang="en-AU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/>
            <a:endParaRPr lang="en-AU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/>
            <a:endParaRPr lang="en-AU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2. Top Products and Categories:</a:t>
            </a:r>
            <a:endParaRPr lang="en-AU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Top 5 highest-grossing products.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Top 5 products by conversion rates.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Top 5 product categories by total revenue.</a:t>
            </a:r>
          </a:p>
          <a:p>
            <a:pPr algn="l"/>
            <a:endParaRPr lang="en-AU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/>
            <a:r>
              <a:rPr lang="en-AU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3. Viewing and Purchasing Patterns:</a:t>
            </a:r>
            <a:endParaRPr lang="en-AU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Analysis by hour of the day, day of the week, and day of the month.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Identified peak times for user activity.</a:t>
            </a:r>
          </a:p>
          <a:p>
            <a:endParaRPr lang="en-US" sz="1200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D6F9BD9-C813-274B-8302-21E21F7C95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54"/>
          <a:stretch/>
        </p:blipFill>
        <p:spPr>
          <a:xfrm>
            <a:off x="3623142" y="3013347"/>
            <a:ext cx="4117618" cy="173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34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979356D-960D-9591-C397-3F7FEFE680E2}"/>
              </a:ext>
            </a:extLst>
          </p:cNvPr>
          <p:cNvSpPr/>
          <p:nvPr/>
        </p:nvSpPr>
        <p:spPr>
          <a:xfrm>
            <a:off x="3237317" y="5491427"/>
            <a:ext cx="8522883" cy="955075"/>
          </a:xfrm>
          <a:custGeom>
            <a:avLst/>
            <a:gdLst>
              <a:gd name="connsiteX0" fmla="*/ 0 w 8522883"/>
              <a:gd name="connsiteY0" fmla="*/ 0 h 955075"/>
              <a:gd name="connsiteX1" fmla="*/ 8522883 w 8522883"/>
              <a:gd name="connsiteY1" fmla="*/ 0 h 955075"/>
              <a:gd name="connsiteX2" fmla="*/ 8522883 w 8522883"/>
              <a:gd name="connsiteY2" fmla="*/ 955076 h 955075"/>
              <a:gd name="connsiteX3" fmla="*/ 0 w 8522883"/>
              <a:gd name="connsiteY3" fmla="*/ 955076 h 95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22883" h="955075">
                <a:moveTo>
                  <a:pt x="0" y="0"/>
                </a:moveTo>
                <a:lnTo>
                  <a:pt x="8522883" y="0"/>
                </a:lnTo>
                <a:lnTo>
                  <a:pt x="8522883" y="955076"/>
                </a:lnTo>
                <a:lnTo>
                  <a:pt x="0" y="955076"/>
                </a:lnTo>
                <a:close/>
              </a:path>
            </a:pathLst>
          </a:custGeom>
          <a:solidFill>
            <a:schemeClr val="accent2"/>
          </a:solidFill>
          <a:ln w="61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D3624B-83BB-42E5-E8DD-F155333ECED2}"/>
              </a:ext>
            </a:extLst>
          </p:cNvPr>
          <p:cNvSpPr txBox="1"/>
          <p:nvPr/>
        </p:nvSpPr>
        <p:spPr>
          <a:xfrm>
            <a:off x="707367" y="216464"/>
            <a:ext cx="112494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Clean-up of Dataset for Tableau (6 million data) </a:t>
            </a:r>
            <a:endParaRPr lang="en-IN" sz="3600" b="1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4066170-0D24-9FC7-B22E-1584C1966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893" y="1090841"/>
            <a:ext cx="4572934" cy="4351338"/>
          </a:xfrm>
          <a:prstGeom prst="rect">
            <a:avLst/>
          </a:prstGeom>
        </p:spPr>
      </p:pic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522436A-731B-5CC8-3F95-292319C4F8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73" y="1090841"/>
            <a:ext cx="7098962" cy="503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9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person typing on a keyboard&#10;&#10;Description automatically generated">
            <a:extLst>
              <a:ext uri="{FF2B5EF4-FFF2-40B4-BE49-F238E27FC236}">
                <a16:creationId xmlns:a16="http://schemas.microsoft.com/office/drawing/2014/main" id="{3328C17F-4B33-8CAE-86E2-9A312DB2C3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0F34C12-6DE2-3090-3459-D49A30A66E52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4649841"/>
              <a:gd name="connsiteY0" fmla="*/ 0 h 6883421"/>
              <a:gd name="connsiteX1" fmla="*/ 4649842 w 4649841"/>
              <a:gd name="connsiteY1" fmla="*/ 0 h 6883421"/>
              <a:gd name="connsiteX2" fmla="*/ 4649842 w 4649841"/>
              <a:gd name="connsiteY2" fmla="*/ 6883422 h 6883421"/>
              <a:gd name="connsiteX3" fmla="*/ 0 w 4649841"/>
              <a:gd name="connsiteY3" fmla="*/ 6883422 h 688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9841" h="6883421">
                <a:moveTo>
                  <a:pt x="0" y="0"/>
                </a:moveTo>
                <a:lnTo>
                  <a:pt x="4649842" y="0"/>
                </a:lnTo>
                <a:lnTo>
                  <a:pt x="4649842" y="6883422"/>
                </a:lnTo>
                <a:lnTo>
                  <a:pt x="0" y="6883422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5907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slide4" descr="Dashboard 1">
            <a:hlinkClick r:id="rId3"/>
            <a:extLst>
              <a:ext uri="{FF2B5EF4-FFF2-40B4-BE49-F238E27FC236}">
                <a16:creationId xmlns:a16="http://schemas.microsoft.com/office/drawing/2014/main" id="{37950A26-B65D-23B5-3CA8-99943A0DDF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"/>
          <a:stretch/>
        </p:blipFill>
        <p:spPr>
          <a:xfrm>
            <a:off x="1165746" y="797377"/>
            <a:ext cx="9860508" cy="56977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DD13DD-6060-365E-BB75-E6DACC621B80}"/>
              </a:ext>
            </a:extLst>
          </p:cNvPr>
          <p:cNvSpPr txBox="1"/>
          <p:nvPr/>
        </p:nvSpPr>
        <p:spPr>
          <a:xfrm>
            <a:off x="926124" y="75523"/>
            <a:ext cx="9829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Shopper Behaviour</a:t>
            </a:r>
            <a:endParaRPr lang="en-IN" sz="3600" b="1" i="0" dirty="0">
              <a:solidFill>
                <a:schemeClr val="bg1">
                  <a:lumMod val="9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952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person typing on a keyboard&#10;&#10;Description automatically generated">
            <a:extLst>
              <a:ext uri="{FF2B5EF4-FFF2-40B4-BE49-F238E27FC236}">
                <a16:creationId xmlns:a16="http://schemas.microsoft.com/office/drawing/2014/main" id="{3328C17F-4B33-8CAE-86E2-9A312DB2C3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0F34C12-6DE2-3090-3459-D49A30A66E52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4649841"/>
              <a:gd name="connsiteY0" fmla="*/ 0 h 6883421"/>
              <a:gd name="connsiteX1" fmla="*/ 4649842 w 4649841"/>
              <a:gd name="connsiteY1" fmla="*/ 0 h 6883421"/>
              <a:gd name="connsiteX2" fmla="*/ 4649842 w 4649841"/>
              <a:gd name="connsiteY2" fmla="*/ 6883422 h 6883421"/>
              <a:gd name="connsiteX3" fmla="*/ 0 w 4649841"/>
              <a:gd name="connsiteY3" fmla="*/ 6883422 h 688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9841" h="6883421">
                <a:moveTo>
                  <a:pt x="0" y="0"/>
                </a:moveTo>
                <a:lnTo>
                  <a:pt x="4649842" y="0"/>
                </a:lnTo>
                <a:lnTo>
                  <a:pt x="4649842" y="6883422"/>
                </a:lnTo>
                <a:lnTo>
                  <a:pt x="0" y="6883422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5907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E6D82D-FD24-B100-DAEA-0965779F924D}"/>
              </a:ext>
            </a:extLst>
          </p:cNvPr>
          <p:cNvSpPr txBox="1"/>
          <p:nvPr/>
        </p:nvSpPr>
        <p:spPr>
          <a:xfrm>
            <a:off x="870549" y="-19368"/>
            <a:ext cx="9829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Time Analysis</a:t>
            </a:r>
            <a:endParaRPr lang="en-IN" sz="3600" b="1" i="0" dirty="0">
              <a:solidFill>
                <a:schemeClr val="bg1">
                  <a:lumMod val="9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A close-up of a graph&#10;&#10;Description automatically generated">
            <a:extLst>
              <a:ext uri="{FF2B5EF4-FFF2-40B4-BE49-F238E27FC236}">
                <a16:creationId xmlns:a16="http://schemas.microsoft.com/office/drawing/2014/main" id="{E00E444C-7A04-745B-00EA-075C2F0EAD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24" y="626963"/>
            <a:ext cx="11448288" cy="605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300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person typing on a keyboard&#10;&#10;Description automatically generated">
            <a:extLst>
              <a:ext uri="{FF2B5EF4-FFF2-40B4-BE49-F238E27FC236}">
                <a16:creationId xmlns:a16="http://schemas.microsoft.com/office/drawing/2014/main" id="{3328C17F-4B33-8CAE-86E2-9A312DB2C3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0F34C12-6DE2-3090-3459-D49A30A66E52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4649841"/>
              <a:gd name="connsiteY0" fmla="*/ 0 h 6883421"/>
              <a:gd name="connsiteX1" fmla="*/ 4649842 w 4649841"/>
              <a:gd name="connsiteY1" fmla="*/ 0 h 6883421"/>
              <a:gd name="connsiteX2" fmla="*/ 4649842 w 4649841"/>
              <a:gd name="connsiteY2" fmla="*/ 6883422 h 6883421"/>
              <a:gd name="connsiteX3" fmla="*/ 0 w 4649841"/>
              <a:gd name="connsiteY3" fmla="*/ 6883422 h 688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9841" h="6883421">
                <a:moveTo>
                  <a:pt x="0" y="0"/>
                </a:moveTo>
                <a:lnTo>
                  <a:pt x="4649842" y="0"/>
                </a:lnTo>
                <a:lnTo>
                  <a:pt x="4649842" y="6883422"/>
                </a:lnTo>
                <a:lnTo>
                  <a:pt x="0" y="6883422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59079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E6D82D-FD24-B100-DAEA-0965779F924D}"/>
              </a:ext>
            </a:extLst>
          </p:cNvPr>
          <p:cNvSpPr txBox="1"/>
          <p:nvPr/>
        </p:nvSpPr>
        <p:spPr>
          <a:xfrm>
            <a:off x="870549" y="-19368"/>
            <a:ext cx="9829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Brand &amp; Category Analysis</a:t>
            </a:r>
            <a:endParaRPr lang="en-IN" sz="3600" b="1" i="0" dirty="0">
              <a:solidFill>
                <a:schemeClr val="bg1">
                  <a:lumMod val="9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slide12" descr="Dashboard 3">
            <a:hlinkClick r:id="rId3"/>
            <a:extLst>
              <a:ext uri="{FF2B5EF4-FFF2-40B4-BE49-F238E27FC236}">
                <a16:creationId xmlns:a16="http://schemas.microsoft.com/office/drawing/2014/main" id="{35C21CAD-CBC4-3CD0-87B5-4992816BF2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54"/>
          <a:stretch/>
        </p:blipFill>
        <p:spPr>
          <a:xfrm>
            <a:off x="1391752" y="626963"/>
            <a:ext cx="9408496" cy="607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988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1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03864"/>
      </a:accent1>
      <a:accent2>
        <a:srgbClr val="FCBF10"/>
      </a:accent2>
      <a:accent3>
        <a:srgbClr val="F9AB47"/>
      </a:accent3>
      <a:accent4>
        <a:srgbClr val="F48153"/>
      </a:accent4>
      <a:accent5>
        <a:srgbClr val="910C07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798</TotalTime>
  <Words>683</Words>
  <Application>Microsoft Macintosh PowerPoint</Application>
  <PresentationFormat>Widescreen</PresentationFormat>
  <Paragraphs>137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Century Gothic</vt:lpstr>
      <vt:lpstr>Segoe</vt:lpstr>
      <vt:lpstr>Segoe UI</vt:lpstr>
      <vt:lpstr>ui-sans-serif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SlideEgg _</dc:creator>
  <cp:lastModifiedBy>Ali Yazdanpanah</cp:lastModifiedBy>
  <cp:revision>81</cp:revision>
  <dcterms:created xsi:type="dcterms:W3CDTF">2023-08-26T07:31:54Z</dcterms:created>
  <dcterms:modified xsi:type="dcterms:W3CDTF">2024-05-27T07:57:49Z</dcterms:modified>
</cp:coreProperties>
</file>

<file path=docProps/thumbnail.jpeg>
</file>